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jpg" ContentType="image/jpeg"/>
  <Default Extension="png" ContentType="image/png"/>
  <Default Extension="rels" ContentType="application/vnd.openxmlformats-package.relationships+xml"/>
  <Override PartName="/ppt/slides/slide14.xml" ContentType="application/vnd.openxmlformats-officedocument.presentationml.slide+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Layouts/slideLayout5.xml" ContentType="application/vnd.openxmlformats-officedocument.presentationml.slideLayout+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slides/slide16.xml" ContentType="application/vnd.openxmlformats-officedocument.presentationml.slide+xml"/>
  <Override PartName="/ppt/notesSlides/notesSlide16.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ppt/slides/slide3.xml" ContentType="application/vnd.openxmlformats-officedocument.presentationml.slide+xml"/>
  <Override PartName="/ppt/notesSlides/notesSlide3.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x="9144000" cy="5143500"/>
  <p:notesSz cx="6858000" cy="9144000"/>
  <p:embeddedFontLst>
    <p:embeddedFont>
      <p:font typeface="Montserrat SemiBold"/>
      <p:regular r:id="rId27"/>
      <p:bold r:id="rId28"/>
      <p:italic r:id="rId29"/>
      <p:boldItalic r:id="rId30"/>
    </p:embeddedFont>
    <p:embeddedFont>
      <p:font typeface="Roboto"/>
      <p:regular r:id="rId31"/>
      <p:bold r:id="rId32"/>
      <p:italic r:id="rId33"/>
      <p:boldItalic r:id="rId34"/>
    </p:embeddedFont>
    <p:embeddedFont>
      <p:font typeface="Montserrat"/>
      <p:regular r:id="rId35"/>
      <p:bold r:id="rId36"/>
      <p:italic r:id="rId37"/>
      <p:boldItalic r:id="rId38"/>
    </p:embeddedFont>
    <p:embeddedFont>
      <p:font typeface="Montserrat Medium"/>
      <p:regular r:id="rId39"/>
      <p:bold r:id="rId40"/>
      <p:italic r:id="rId41"/>
      <p:boldItalic r:id="rId42"/>
    </p:embeddedFont>
    <p:embeddedFont>
      <p:font typeface="Fira Sans Extra Condensed"/>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85A498-6694-4811-80FD-89594FA1868D}">
  <a:tblStyle styleId="{7685A498-6694-4811-80FD-89594FA186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&#65279;<?xml version="1.0" encoding="utf-8"?><Relationships xmlns="http://schemas.openxmlformats.org/package/2006/relationships"><Relationship Type="http://schemas.openxmlformats.org/officeDocument/2006/relationships/font" Target="/ppt/fonts/MontserratMedium-bold.fntdata" Id="rId40" /><Relationship Type="http://schemas.openxmlformats.org/officeDocument/2006/relationships/slide" Target="/ppt/slides/slide14.xml" Id="rId20" /><Relationship Type="http://schemas.openxmlformats.org/officeDocument/2006/relationships/font" Target="/ppt/fonts/MontserratMedium-boldItalic.fntdata" Id="rId42" /><Relationship Type="http://schemas.openxmlformats.org/officeDocument/2006/relationships/font" Target="/ppt/fonts/MontserratMedium-italic.fntdata" Id="rId41" /><Relationship Type="http://schemas.openxmlformats.org/officeDocument/2006/relationships/slide" Target="/ppt/slides/slide16.xml" Id="rId22" /><Relationship Type="http://schemas.openxmlformats.org/officeDocument/2006/relationships/font" Target="/ppt/fonts/FiraSansExtraCondensed-bold.fntdata" Id="rId44" /><Relationship Type="http://schemas.openxmlformats.org/officeDocument/2006/relationships/slide" Target="/ppt/slides/slide15.xml" Id="rId21" /><Relationship Type="http://schemas.openxmlformats.org/officeDocument/2006/relationships/font" Target="/ppt/fonts/FiraSansExtraCondensed-regular.fntdata" Id="rId43" /><Relationship Type="http://schemas.openxmlformats.org/officeDocument/2006/relationships/slide" Target="/ppt/slides/slide18.xml" Id="rId24" /><Relationship Type="http://schemas.openxmlformats.org/officeDocument/2006/relationships/font" Target="/ppt/fonts/FiraSansExtraCondensed-boldItalic.fntdata" Id="rId46" /><Relationship Type="http://schemas.openxmlformats.org/officeDocument/2006/relationships/slide" Target="/ppt/slides/slide17.xml" Id="rId23" /><Relationship Type="http://schemas.openxmlformats.org/officeDocument/2006/relationships/font" Target="/ppt/fonts/FiraSansExtraCondensed-italic.fntdata" Id="rId45" /><Relationship Type="http://schemas.openxmlformats.org/officeDocument/2006/relationships/theme" Target="/ppt/theme/theme2.xml" Id="rId1" /><Relationship Type="http://schemas.openxmlformats.org/officeDocument/2006/relationships/viewProps" Target="/ppt/viewProps.xml" Id="rId2" /><Relationship Type="http://schemas.openxmlformats.org/officeDocument/2006/relationships/presProps" Target="/ppt/presProps.xml" Id="rId3" /><Relationship Type="http://schemas.openxmlformats.org/officeDocument/2006/relationships/tableStyles" Target="/ppt/tableStyles.xml" Id="rId4" /><Relationship Type="http://schemas.openxmlformats.org/officeDocument/2006/relationships/slide" Target="/ppt/slides/slide3.xml" Id="rId9" /><Relationship Type="http://schemas.openxmlformats.org/officeDocument/2006/relationships/slide" Target="/ppt/slides/slide20.xml" Id="rId26" /><Relationship Type="http://schemas.openxmlformats.org/officeDocument/2006/relationships/slide" Target="/ppt/slides/slide19.xml" Id="rId25" /><Relationship Type="http://schemas.openxmlformats.org/officeDocument/2006/relationships/font" Target="/ppt/fonts/MontserratSemiBold-bold.fntdata" Id="rId28" /><Relationship Type="http://schemas.openxmlformats.org/officeDocument/2006/relationships/font" Target="/ppt/fonts/MontserratSemiBold-regular.fntdata" Id="rId27" /><Relationship Type="http://schemas.openxmlformats.org/officeDocument/2006/relationships/slideMaster" Target="/ppt/slideMasters/slideMaster1.xml" Id="rId5" /><Relationship Type="http://schemas.openxmlformats.org/officeDocument/2006/relationships/notesMaster" Target="/ppt/notesMasters/notesMaster1.xml" Id="rId6" /><Relationship Type="http://schemas.openxmlformats.org/officeDocument/2006/relationships/font" Target="/ppt/fonts/MontserratSemiBold-italic.fntdata" Id="rId29" /><Relationship Type="http://schemas.openxmlformats.org/officeDocument/2006/relationships/slide" Target="/ppt/slides/slide1.xml" Id="rId7" /><Relationship Type="http://schemas.openxmlformats.org/officeDocument/2006/relationships/slide" Target="/ppt/slides/slide2.xml" Id="rId8" /><Relationship Type="http://schemas.openxmlformats.org/officeDocument/2006/relationships/font" Target="/ppt/fonts/Roboto-regular.fntdata" Id="rId31" /><Relationship Type="http://schemas.openxmlformats.org/officeDocument/2006/relationships/font" Target="/ppt/fonts/MontserratSemiBold-boldItalic.fntdata" Id="rId30" /><Relationship Type="http://schemas.openxmlformats.org/officeDocument/2006/relationships/slide" Target="/ppt/slides/slide5.xml" Id="rId11" /><Relationship Type="http://schemas.openxmlformats.org/officeDocument/2006/relationships/font" Target="/ppt/fonts/Roboto-italic.fntdata" Id="rId33" /><Relationship Type="http://schemas.openxmlformats.org/officeDocument/2006/relationships/slide" Target="/ppt/slides/slide4.xml" Id="rId10" /><Relationship Type="http://schemas.openxmlformats.org/officeDocument/2006/relationships/font" Target="/ppt/fonts/Roboto-bold.fntdata" Id="rId32" /><Relationship Type="http://schemas.openxmlformats.org/officeDocument/2006/relationships/slide" Target="/ppt/slides/slide7.xml" Id="rId13" /><Relationship Type="http://schemas.openxmlformats.org/officeDocument/2006/relationships/font" Target="/ppt/fonts/Montserrat-regular.fntdata" Id="rId35" /><Relationship Type="http://schemas.openxmlformats.org/officeDocument/2006/relationships/slide" Target="/ppt/slides/slide6.xml" Id="rId12" /><Relationship Type="http://schemas.openxmlformats.org/officeDocument/2006/relationships/font" Target="/ppt/fonts/Roboto-boldItalic.fntdata" Id="rId34" /><Relationship Type="http://schemas.openxmlformats.org/officeDocument/2006/relationships/slide" Target="/ppt/slides/slide9.xml" Id="rId15" /><Relationship Type="http://schemas.openxmlformats.org/officeDocument/2006/relationships/font" Target="/ppt/fonts/Montserrat-italic.fntdata" Id="rId37" /><Relationship Type="http://schemas.openxmlformats.org/officeDocument/2006/relationships/slide" Target="/ppt/slides/slide8.xml" Id="rId14" /><Relationship Type="http://schemas.openxmlformats.org/officeDocument/2006/relationships/font" Target="/ppt/fonts/Montserrat-bold.fntdata" Id="rId36" /><Relationship Type="http://schemas.openxmlformats.org/officeDocument/2006/relationships/slide" Target="/ppt/slides/slide11.xml" Id="rId17" /><Relationship Type="http://schemas.openxmlformats.org/officeDocument/2006/relationships/font" Target="/ppt/fonts/MontserratMedium-regular.fntdata" Id="rId39" /><Relationship Type="http://schemas.openxmlformats.org/officeDocument/2006/relationships/slide" Target="/ppt/slides/slide10.xml" Id="rId16" /><Relationship Type="http://schemas.openxmlformats.org/officeDocument/2006/relationships/font" Target="/ppt/fonts/Montserrat-boldItalic.fntdata" Id="rId38" /><Relationship Type="http://schemas.openxmlformats.org/officeDocument/2006/relationships/slide" Target="/ppt/slides/slide13.xml" Id="rId19" /><Relationship Type="http://schemas.openxmlformats.org/officeDocument/2006/relationships/slide" Target="/ppt/slides/slide12.xml" Id="rId18"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ca8a286e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ca8a286e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CI, EM and Alyssa. My name is Lydia Messiha and I am the Team Leader of Team 095 and our project is the Sussex Clubhouse Space Audit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a8a286e8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a8a286e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Process of implementing the design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how we reorganized to implement our design</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the math that we did (create two online drawings)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How much floor space we were able to maximize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rocess of implementing the design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how we reorganized to implement our design</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the math that we did (create two online drawings)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How much floor space we were able to maximize </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a8a286e8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ca8a286e8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Talking points: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Red area is where there is furniture, and  the open white space is the walking space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Second survey was sent out - Analysis of survey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survey results of second survey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Outcome slide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Compare both surveys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Compare the math of measurements from before and after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Maximized floor space </a:t>
            </a:r>
            <a:endParaRPr sz="1300">
              <a:solidFill>
                <a:schemeClr val="dk1"/>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Calculated additional floor space after room design implementation </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e5fb77fb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e5fb77fb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Our team was able to send out an </a:t>
            </a:r>
            <a:r>
              <a:rPr lang="en" sz="2100"/>
              <a:t>additional</a:t>
            </a:r>
            <a:r>
              <a:rPr lang="en" sz="2100"/>
              <a:t> survey after the redesign to gain the clubs feedback. We were only able to gain feedback from the Uoft Students Tea Party club. Based on this feedback </a:t>
            </a:r>
            <a:r>
              <a:rPr lang="en" sz="2100"/>
              <a:t>after</a:t>
            </a:r>
            <a:r>
              <a:rPr lang="en" sz="2100"/>
              <a:t> the </a:t>
            </a:r>
            <a:r>
              <a:rPr lang="en" sz="2100"/>
              <a:t>redesign, the Students’ tea Party club was able to add an additional 3 members to their club room (point to orange). </a:t>
            </a:r>
            <a:r>
              <a:rPr lang="en" sz="2100"/>
              <a:t>Through the second survey we can see an increase in the rating of space</a:t>
            </a:r>
            <a:r>
              <a:rPr lang="en" sz="2100"/>
              <a:t> convenience</a:t>
            </a:r>
            <a:r>
              <a:rPr lang="en" sz="2100"/>
              <a:t> and comfortability from a 4.5 to to a 9/10. Our storage efficiency rating also was increased from 6 to 8/10, which aligns with the calculated value of 54% increase in floor space. The clubs are mostly happy with the redesign, expressing how the redesign has enhanced the liveliness in their club and improved their mobility. There were a few points of concern such as the hooks on the doors not allowing doors to be fully closed.  We were only able to gain a response from the Uoft Students Tea Party club, but intend to review the economics clubs feedback for further revision of our design. </a:t>
            </a:r>
            <a:endParaRPr sz="2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a8a286e8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a8a286e8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Montserrat Medium"/>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e8aa9b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e8aa9b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e5b375081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e5b375081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Evidently, our team has taken great initiative regarding the Sussex Clubhouse Space Audit project. We have been actively communicating with our client as well as club users to gain feedback on our design. We wish to continue implementing our ideas to ensure that our design is optimal and suits users needs, meeting objectives. With our team's diligent process in measuring success we wish to refine this process and hopefully follow through with a full implementation of our design</a:t>
            </a: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e88f167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e88f167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e8aa9b5f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e8aa9b5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e62bbd7b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e62bbd7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6e4a1189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6e4a1189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9db58c335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c9db58c335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design presentation has been prepared by our first year engineering team. Please note that this design will need to be reviewed and approved by professional engineers before implementation.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ba7fd90a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cba7fd90a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e3a4e5fb7_3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e3a4e5fb7_3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have a bold claim here.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ba7fd90a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ba7fd90a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functions </a:t>
            </a:r>
            <a:endParaRPr/>
          </a:p>
          <a:p>
            <a:pPr indent="0" lvl="0" marL="0" rtl="0" algn="l">
              <a:spcBef>
                <a:spcPts val="0"/>
              </a:spcBef>
              <a:spcAft>
                <a:spcPts val="0"/>
              </a:spcAft>
              <a:buNone/>
            </a:pPr>
            <a:r>
              <a:rPr lang="en"/>
              <a:t>Go through objectives and say that these are the main objectives we have defined that have help us come up with our ideas and allowed us to design our alternative ideas and pick our main ideas. Our objectives pertain to both tackling the space problems within the clubhouse as well as the inadequate storage, causing a decrease in the space as well.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a8a286e8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a8a286e8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a8a286e8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a8a286e8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34343"/>
                </a:solidFill>
                <a:latin typeface="Montserrat Medium"/>
                <a:ea typeface="Montserrat Medium"/>
                <a:cs typeface="Montserrat Medium"/>
                <a:sym typeface="Montserrat Medium"/>
              </a:rPr>
              <a:t>Now we come to the two alternative solution, the first one I’m gonna introduce is called Pandora. Our estimated cost is 3200-7000, depending on the size of furnitures need in the room. The top feature of it is the exceptional use of storage and high security. As shown in the visuals we posted here, there we use cabinets and tables with drawer dividers to create separate individual storage, through which increasing the security of storage things a lot. Also with the ottoman seats, as all the storage here are hidden under seats, we can say its safety is reliable as well.</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a8a286e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a8a286e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Here we come to the last design, the Proteus. The estimated cost is 2200, which is the best price we’ve ever mentioned. As we can see in the pictures, there we use hanging baskets, ottoman seats as well, and table with storage underneath. Through which we significantly improved the storage ability and minimize cost at the same time. But there’s one thing I have to mention, both of the two I’m presenting, still</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e3a4e5fb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e3a4e5fb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a8a286e8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a8a286e8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As part of measuring our suc</a:t>
            </a:r>
            <a:r>
              <a:rPr lang="en" sz="1400">
                <a:solidFill>
                  <a:srgbClr val="434343"/>
                </a:solidFill>
                <a:latin typeface="Montserrat Medium"/>
                <a:ea typeface="Montserrat Medium"/>
                <a:cs typeface="Montserrat Medium"/>
                <a:sym typeface="Montserrat Medium"/>
              </a:rPr>
              <a:t>cess</a:t>
            </a:r>
            <a:r>
              <a:rPr lang="en" sz="1400">
                <a:solidFill>
                  <a:srgbClr val="434343"/>
                </a:solidFill>
                <a:latin typeface="Montserrat Medium"/>
                <a:ea typeface="Montserrat Medium"/>
                <a:cs typeface="Montserrat Medium"/>
                <a:sym typeface="Montserrat Medium"/>
              </a:rPr>
              <a:t> the team was able to </a:t>
            </a:r>
            <a:r>
              <a:rPr lang="en" sz="1400">
                <a:solidFill>
                  <a:srgbClr val="434343"/>
                </a:solidFill>
                <a:latin typeface="Montserrat Medium"/>
                <a:ea typeface="Montserrat Medium"/>
                <a:cs typeface="Montserrat Medium"/>
                <a:sym typeface="Montserrat Medium"/>
              </a:rPr>
              <a:t>Survey 2 Uoft Student Clubs that share room 418 in the Sussex Clubhouse</a:t>
            </a:r>
            <a:endParaRPr sz="1400">
              <a:solidFill>
                <a:srgbClr val="434343"/>
              </a:solidFill>
              <a:latin typeface="Montserrat Medium"/>
              <a:ea typeface="Montserrat Medium"/>
              <a:cs typeface="Montserrat Medium"/>
              <a:sym typeface="Montserrat Medium"/>
            </a:endParaRPr>
          </a:p>
          <a:p>
            <a:pPr indent="-317500" lvl="0" marL="457200" rtl="0" algn="l">
              <a:lnSpc>
                <a:spcPct val="115000"/>
              </a:lnSpc>
              <a:spcBef>
                <a:spcPts val="0"/>
              </a:spcBef>
              <a:spcAft>
                <a:spcPts val="0"/>
              </a:spcAft>
              <a:buClr>
                <a:srgbClr val="434343"/>
              </a:buClr>
              <a:buSzPts val="1400"/>
              <a:buFont typeface="Montserrat Medium"/>
              <a:buChar char="-"/>
            </a:pPr>
            <a:r>
              <a:rPr lang="en" sz="1400">
                <a:solidFill>
                  <a:srgbClr val="434343"/>
                </a:solidFill>
                <a:latin typeface="Montserrat Medium"/>
                <a:ea typeface="Montserrat Medium"/>
                <a:cs typeface="Montserrat Medium"/>
                <a:sym typeface="Montserrat Medium"/>
              </a:rPr>
              <a:t>Uoft economics club as well as Uoft Students Tea Party Club. These clubs use this room for 4 or more hours a week and have meetings and social gatherings in this room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Through this survey we were able to gain feedback on how the club felt about their current storage options and space comfortability. Space Convenience was rated an average of 4.5/10 and storage efficiency was rated an average of 6/10.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Through this survey we also found that there were around 27 active members across both clubs, with roughly only half of these members being able to occupy the room and walk comfortably</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In addition, the clubs feel cramped and that their mobility is limited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Slide: </a:t>
            </a:r>
            <a:endParaRPr sz="1400">
              <a:solidFill>
                <a:srgbClr val="434343"/>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Surveyed 2 Uoft Student Clubs occupying room 418 of the Sussex Clubhouse, before implementation of redesign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From survey feedback, we can see these two clubs are unhappy with the current usage of  the space and storage options within the club room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Surveyed 2 Clubs using the same room, room 418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highlight>
                  <a:srgbClr val="F8F9FA"/>
                </a:highlight>
                <a:latin typeface="Montserrat"/>
                <a:ea typeface="Montserrat"/>
                <a:cs typeface="Montserrat"/>
                <a:sym typeface="Montserrat"/>
              </a:rPr>
              <a:t>Club A: University of Toronto Economics Club</a:t>
            </a:r>
            <a:endParaRPr sz="1200">
              <a:solidFill>
                <a:schemeClr val="dk1"/>
              </a:solidFill>
              <a:highlight>
                <a:srgbClr val="F8F9FA"/>
              </a:highlight>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highlight>
                  <a:srgbClr val="F8F9FA"/>
                </a:highlight>
                <a:latin typeface="Montserrat"/>
                <a:ea typeface="Montserrat"/>
                <a:cs typeface="Montserrat"/>
                <a:sym typeface="Montserrat"/>
              </a:rPr>
              <a:t>Club B: Students' Tea Party</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8F9FA"/>
                </a:highlight>
                <a:latin typeface="Montserrat"/>
                <a:ea typeface="Montserrat"/>
                <a:cs typeface="Montserrat"/>
                <a:sym typeface="Montserrat"/>
              </a:rPr>
              <a:t>100% of the clubs use this room to meet and have social gatherings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8F9FA"/>
                </a:highlight>
                <a:latin typeface="Montserrat"/>
                <a:ea typeface="Montserrat"/>
                <a:cs typeface="Montserrat"/>
                <a:sym typeface="Montserrat"/>
              </a:rPr>
              <a:t>100% of the clubs utilize this room more than 4 hours a week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rate your convenience and comfortability in holding club activities in your room.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A: 6/10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B: 3/10</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Current storage Space: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A: 5/10</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B: 7/10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Additional comments: </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050">
                <a:solidFill>
                  <a:srgbClr val="202124"/>
                </a:solidFill>
                <a:highlight>
                  <a:srgbClr val="F8F9FA"/>
                </a:highlight>
                <a:latin typeface="Roboto"/>
                <a:ea typeface="Roboto"/>
                <a:cs typeface="Roboto"/>
                <a:sym typeface="Roboto"/>
              </a:rPr>
              <a:t>Space is too small for our events. We usually have 30+ people. For club meetings it is fine.</a:t>
            </a:r>
            <a:endParaRPr sz="1050">
              <a:solidFill>
                <a:srgbClr val="202124"/>
              </a:solidFill>
              <a:highlight>
                <a:srgbClr val="F8F9FA"/>
              </a:highlight>
              <a:latin typeface="Roboto"/>
              <a:ea typeface="Roboto"/>
              <a:cs typeface="Roboto"/>
              <a:sym typeface="Roboto"/>
            </a:endParaRPr>
          </a:p>
          <a:p>
            <a:pPr indent="-295275" lvl="0" marL="457200" rtl="0" algn="l">
              <a:spcBef>
                <a:spcPts val="0"/>
              </a:spcBef>
              <a:spcAft>
                <a:spcPts val="0"/>
              </a:spcAft>
              <a:buClr>
                <a:srgbClr val="202124"/>
              </a:buClr>
              <a:buSzPts val="1050"/>
              <a:buFont typeface="Roboto"/>
              <a:buChar char="-"/>
            </a:pPr>
            <a:r>
              <a:rPr lang="en" sz="1050">
                <a:solidFill>
                  <a:srgbClr val="202124"/>
                </a:solidFill>
                <a:highlight>
                  <a:srgbClr val="F8F9FA"/>
                </a:highlight>
                <a:latin typeface="Roboto"/>
                <a:ea typeface="Roboto"/>
                <a:cs typeface="Roboto"/>
                <a:sym typeface="Roboto"/>
              </a:rPr>
              <a:t>The club office gives people a cramped overall feeling. The layout of the furniture limits our mobility and it's hard to fit more than 4 guests comfortably in the room. The storage space we have in the room is more than enough</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20" name="Google Shape;20;p4"/>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3.xml" Id="rId3" /><Relationship Type="http://schemas.openxmlformats.org/officeDocument/2006/relationships/theme" Target="/ppt/theme/theme2.xml" Id="rId12" /><Relationship Type="http://schemas.openxmlformats.org/officeDocument/2006/relationships/slideLayout" Target="/ppt/slideLayouts/slideLayout5.xml" Id="rId5"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2550" y="411475"/>
            <a:ext cx="8238900" cy="561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p:txBody>
      </p:sp>
      <p:sp>
        <p:nvSpPr>
          <p:cNvPr id="7" name="Google Shape;7;p1"/>
          <p:cNvSpPr txBox="1"/>
          <p:nvPr>
            <p:ph type="body" idx="1"/>
          </p:nvPr>
        </p:nvSpPr>
        <p:spPr>
          <a:xfrm>
            <a:off x="715100" y="1096600"/>
            <a:ext cx="7713600" cy="35118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
        <p:nvSpPr>
          <p:cNvPr id="8" name="Google Shape;8;p1"/>
          <p:cNvSpPr txBox="1"/>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ontserrat Medium"/>
                <a:ea typeface="Montserrat Medium"/>
                <a:cs typeface="Montserrat Medium"/>
                <a:sym typeface="Montserrat Medium"/>
              </a:defRPr>
            </a:lvl1pPr>
            <a:lvl2pPr lvl="1" algn="r">
              <a:buNone/>
              <a:defRPr sz="1300">
                <a:solidFill>
                  <a:schemeClr val="dk1"/>
                </a:solidFill>
                <a:latin typeface="Montserrat Medium"/>
                <a:ea typeface="Montserrat Medium"/>
                <a:cs typeface="Montserrat Medium"/>
                <a:sym typeface="Montserrat Medium"/>
              </a:defRPr>
            </a:lvl2pPr>
            <a:lvl3pPr lvl="2" algn="r">
              <a:buNone/>
              <a:defRPr sz="1300">
                <a:solidFill>
                  <a:schemeClr val="dk1"/>
                </a:solidFill>
                <a:latin typeface="Montserrat Medium"/>
                <a:ea typeface="Montserrat Medium"/>
                <a:cs typeface="Montserrat Medium"/>
                <a:sym typeface="Montserrat Medium"/>
              </a:defRPr>
            </a:lvl3pPr>
            <a:lvl4pPr lvl="3" algn="r">
              <a:buNone/>
              <a:defRPr sz="1300">
                <a:solidFill>
                  <a:schemeClr val="dk1"/>
                </a:solidFill>
                <a:latin typeface="Montserrat Medium"/>
                <a:ea typeface="Montserrat Medium"/>
                <a:cs typeface="Montserrat Medium"/>
                <a:sym typeface="Montserrat Medium"/>
              </a:defRPr>
            </a:lvl4pPr>
            <a:lvl5pPr lvl="4" algn="r">
              <a:buNone/>
              <a:defRPr sz="1300">
                <a:solidFill>
                  <a:schemeClr val="dk1"/>
                </a:solidFill>
                <a:latin typeface="Montserrat Medium"/>
                <a:ea typeface="Montserrat Medium"/>
                <a:cs typeface="Montserrat Medium"/>
                <a:sym typeface="Montserrat Medium"/>
              </a:defRPr>
            </a:lvl5pPr>
            <a:lvl6pPr lvl="5" algn="r">
              <a:buNone/>
              <a:defRPr sz="1300">
                <a:solidFill>
                  <a:schemeClr val="dk1"/>
                </a:solidFill>
                <a:latin typeface="Montserrat Medium"/>
                <a:ea typeface="Montserrat Medium"/>
                <a:cs typeface="Montserrat Medium"/>
                <a:sym typeface="Montserrat Medium"/>
              </a:defRPr>
            </a:lvl6pPr>
            <a:lvl7pPr lvl="6" algn="r">
              <a:buNone/>
              <a:defRPr sz="1300">
                <a:solidFill>
                  <a:schemeClr val="dk1"/>
                </a:solidFill>
                <a:latin typeface="Montserrat Medium"/>
                <a:ea typeface="Montserrat Medium"/>
                <a:cs typeface="Montserrat Medium"/>
                <a:sym typeface="Montserrat Medium"/>
              </a:defRPr>
            </a:lvl7pPr>
            <a:lvl8pPr lvl="7" algn="r">
              <a:buNone/>
              <a:defRPr sz="1300">
                <a:solidFill>
                  <a:schemeClr val="dk1"/>
                </a:solidFill>
                <a:latin typeface="Montserrat Medium"/>
                <a:ea typeface="Montserrat Medium"/>
                <a:cs typeface="Montserrat Medium"/>
                <a:sym typeface="Montserrat Medium"/>
              </a:defRPr>
            </a:lvl8pPr>
            <a:lvl9pPr lvl="8" algn="r">
              <a:buNone/>
              <a:defRPr sz="1300">
                <a:solidFill>
                  <a:schemeClr val="dk1"/>
                </a:solidFill>
                <a:latin typeface="Montserrat Medium"/>
                <a:ea typeface="Montserrat Medium"/>
                <a:cs typeface="Montserrat Medium"/>
                <a:sym typeface="Montserrat Medium"/>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3"/>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xml" Id="rId2" /><Relationship Type="http://schemas.openxmlformats.org/officeDocument/2006/relationships/image" Target="/ppt/media/image6.png" Id="rId3" /><Relationship Type="http://schemas.openxmlformats.org/officeDocument/2006/relationships/image" Target="/ppt/media/image5.jpg" Id="rId4" /><Relationship Type="http://schemas.openxmlformats.org/officeDocument/2006/relationships/image" Target="/ppt/media/image18.jpg" Id="rId9" /><Relationship Type="http://schemas.openxmlformats.org/officeDocument/2006/relationships/image" Target="/ppt/media/image36.png" Id="rId5" /><Relationship Type="http://schemas.openxmlformats.org/officeDocument/2006/relationships/image" Target="/ppt/media/image16.jpg" Id="rId6" /><Relationship Type="http://schemas.openxmlformats.org/officeDocument/2006/relationships/image" Target="/ppt/media/image30.jpg" Id="rId7" /><Relationship Type="http://schemas.openxmlformats.org/officeDocument/2006/relationships/image" Target="/ppt/media/image7.jpg" Id="rId8" /></Relationships>
</file>

<file path=ppt/slides/_rels/slide1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0.xml" Id="rId2" /><Relationship Type="http://schemas.openxmlformats.org/officeDocument/2006/relationships/image" Target="/ppt/media/image35.jpg" Id="rId3" /><Relationship Type="http://schemas.openxmlformats.org/officeDocument/2006/relationships/image" Target="/ppt/media/image18.jpg" Id="rId4" /><Relationship Type="http://schemas.openxmlformats.org/officeDocument/2006/relationships/image" Target="/ppt/media/image13.jpg" Id="rId5" /><Relationship Type="http://schemas.openxmlformats.org/officeDocument/2006/relationships/image" Target="/ppt/media/image27.jpg" Id="rId6" /><Relationship Type="http://schemas.openxmlformats.org/officeDocument/2006/relationships/image" Target="/ppt/media/image34.jpg" Id="rId7" /></Relationships>
</file>

<file path=ppt/slides/_rels/slide11.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1.xml" Id="rId2" /><Relationship Type="http://schemas.openxmlformats.org/officeDocument/2006/relationships/image" Target="/ppt/media/image19.jpg" Id="rId3" /><Relationship Type="http://schemas.openxmlformats.org/officeDocument/2006/relationships/image" Target="/ppt/media/image21.jpg" Id="rId4" /><Relationship Type="http://schemas.openxmlformats.org/officeDocument/2006/relationships/image" Target="/ppt/media/image18.jpg" Id="rId5" /></Relationships>
</file>

<file path=ppt/slides/_rels/slide1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2.xml" Id="rId2" /><Relationship Type="http://schemas.openxmlformats.org/officeDocument/2006/relationships/image" Target="/ppt/media/image30.jpg" Id="rId3" /></Relationships>
</file>

<file path=ppt/slides/_rels/slide1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3.xml" Id="rId2" /><Relationship Type="http://schemas.openxmlformats.org/officeDocument/2006/relationships/image" Target="/ppt/media/image17.png" Id="rId3" /><Relationship Type="http://schemas.openxmlformats.org/officeDocument/2006/relationships/image" Target="/ppt/media/image20.png" Id="rId4" /><Relationship Type="http://schemas.openxmlformats.org/officeDocument/2006/relationships/image" Target="/ppt/media/image24.png" Id="rId5" /><Relationship Type="http://schemas.openxmlformats.org/officeDocument/2006/relationships/image" Target="/ppt/media/image7.jpg" Id="rId6" /></Relationships>
</file>

<file path=ppt/slides/_rels/slide1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4.xml" Id="rId2" /><Relationship Type="http://schemas.openxmlformats.org/officeDocument/2006/relationships/image" Target="/ppt/media/image7.jpg" Id="rId3" /></Relationships>
</file>

<file path=ppt/slides/_rels/slide1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5.xml" Id="rId2" /><Relationship Type="http://schemas.openxmlformats.org/officeDocument/2006/relationships/image" Target="/ppt/media/image7.jpg"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6.xml" Id="rId2" /><Relationship Type="http://schemas.openxmlformats.org/officeDocument/2006/relationships/hyperlink" Target="https://www.steelcase.com/products/systems-storage/universal-storage/" TargetMode="External" Id="rId3" /><Relationship Type="http://schemas.openxmlformats.org/officeDocument/2006/relationships/hyperlink" Target="https://shergroup.com/post/security-incident-reporting/#:~:text=A%20security%20incident%20report%20is,like%20theft%20and%20criminal%20attacks" TargetMode="External" Id="rId4" /><Relationship Type="http://schemas.openxmlformats.org/officeDocument/2006/relationships/hyperlink" Target="https://www.wayfair.ca/Millwood-Pines--Solid-Wood-Rustic-Coffee-Table-X211115717-L441-K~C100004650.html" TargetMode="External" Id="rId9" /><Relationship Type="http://schemas.openxmlformats.org/officeDocument/2006/relationships/hyperlink" Target="https://www.campussafety.utoronto.ca/contact-us" TargetMode="External" Id="rId5" /><Relationship Type="http://schemas.openxmlformats.org/officeDocument/2006/relationships/hyperlink" Target="https://www.aliexpress.com/item/1005003904768434.html" TargetMode="External" Id="rId6" /><Relationship Type="http://schemas.openxmlformats.org/officeDocument/2006/relationships/hyperlink" Target="https://www.uline.ca/Product/Detail/H-10295/Office-Storage/Metro-Storage-Cabinet-2-Shelf-Walnut" TargetMode="External" Id="rId7" /><Relationship Type="http://schemas.openxmlformats.org/officeDocument/2006/relationships/hyperlink" Target="https://www.uline.ca/Product/Detail/H-9521/Bathroom-Supplies/Bathroom-Shelf-12-x-5-x-4?pricode=YM650&amp;gadtype=pla&amp;id=H-9521&amp;gad_source=1&amp;gclid=CjwKCAjwnv-vBhBdEiwABCYQAz4o9ZWMX1EjfkJ-yJm7RhLrAwW7qfOHjsLXQsi1TEXu5nyfme5XvxoCqDQQAvD_BwE" TargetMode="External" Id="rId8" /></Relationships>
</file>

<file path=ppt/slides/_rels/slide1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7.xml" Id="rId2" /><Relationship Type="http://schemas.openxmlformats.org/officeDocument/2006/relationships/hyperlink" Target="https://www.uline.ca/Product/Detail/H-2171-WOOD/Pedestal-Workbenches/4-Drawer-4-Drawer-Pedestal-Workbench-60-x-30-Composite-Wood-Top?pricode=YG086&amp;gadtype=pla&amp;id=H-2171-WOOD&amp;gad_source=1&amp;gclid=CjwKCAjwnv-vBhBdEiwABCYQA4kxIXQsR2gQFT07UinnBC-FX97CbvLIfJA3SHv6VhGURAR67jWtDBoCgK8QAvD_BwE" TargetMode="External" Id="rId3" /><Relationship Type="http://schemas.openxmlformats.org/officeDocument/2006/relationships/hyperlink" Target="https://furnituredepot.ca/products/mariana-storage-ottoman" TargetMode="External" Id="rId4" /><Relationship Type="http://schemas.openxmlformats.org/officeDocument/2006/relationships/hyperlink" Target="https://www.linkedin.com/advice/0/what-best-practices-conducting-space-audit-identifying#:~:text=A%20space%20audit%20is%20a,as%20its%20strengths%20and%20weaknesses" TargetMode="External" Id="rId9" /><Relationship Type="http://schemas.openxmlformats.org/officeDocument/2006/relationships/hyperlink" Target="https://oakandsofaliquidators.com/products/lift-top-coffee-table-with-faux-marble-top_hm7916-30" TargetMode="External" Id="rId5" /><Relationship Type="http://schemas.openxmlformats.org/officeDocument/2006/relationships/hyperlink" Target="https://www.bouclair.com/en/our-best-price/bed-and-bath/water-hyacinth-basket-9402490.html" TargetMode="External" Id="rId6" /><Relationship Type="http://schemas.openxmlformats.org/officeDocument/2006/relationships/hyperlink" Target="https://ayerssaintgross.com/work/space-analytics/space-assessment-and-analysis/" TargetMode="External" Id="rId7" /><Relationship Type="http://schemas.openxmlformats.org/officeDocument/2006/relationships/hyperlink" Target="https://www.ncbi.nlm.nih.gov/pmc/articles/PMC9182387" TargetMode="External" Id="rId8" /></Relationships>
</file>

<file path=ppt/slides/_rels/slide1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8.xml" Id="rId2" /></Relationships>
</file>

<file path=ppt/slides/_rels/slide1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19.xml" Id="rId2" /><Relationship Type="http://schemas.openxmlformats.org/officeDocument/2006/relationships/image" Target="/ppt/media/image22.png" Id="rId3" /><Relationship Type="http://schemas.openxmlformats.org/officeDocument/2006/relationships/image" Target="/ppt/media/image25.png" Id="rId4" /><Relationship Type="http://schemas.openxmlformats.org/officeDocument/2006/relationships/image" Target="/ppt/media/image32.png" Id="rId5" /><Relationship Type="http://schemas.openxmlformats.org/officeDocument/2006/relationships/image" Target="/ppt/media/image33.png" Id="rId6" /></Relationships>
</file>

<file path=ppt/slides/_rels/slide2.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2.xml" Id="rId2" /><Relationship Type="http://schemas.openxmlformats.org/officeDocument/2006/relationships/image" Target="/ppt/media/image30.jpg" Id="rId3" /></Relationships>
</file>

<file path=ppt/slides/_rels/slide20.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20.xml" Id="rId2" /><Relationship Type="http://schemas.openxmlformats.org/officeDocument/2006/relationships/image" Target="/ppt/media/image28.png" Id="rId3" /><Relationship Type="http://schemas.openxmlformats.org/officeDocument/2006/relationships/image" Target="/ppt/media/image29.png" Id="rId4" /><Relationship Type="http://schemas.openxmlformats.org/officeDocument/2006/relationships/image" Target="/ppt/media/image31.png"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3.xml" Id="rId2" /><Relationship Type="http://schemas.openxmlformats.org/officeDocument/2006/relationships/image" Target="/ppt/media/image26.jpg" Id="rId3" /><Relationship Type="http://schemas.openxmlformats.org/officeDocument/2006/relationships/image" Target="/ppt/media/image15.jpg" Id="rId4" /><Relationship Type="http://schemas.openxmlformats.org/officeDocument/2006/relationships/image" Target="/ppt/media/image23.png" Id="rId5" /><Relationship Type="http://schemas.openxmlformats.org/officeDocument/2006/relationships/image" Target="/ppt/media/image16.jpg" Id="rId6" /></Relationships>
</file>

<file path=ppt/slides/_rels/slide4.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4.xml" Id="rId2" /><Relationship Type="http://schemas.openxmlformats.org/officeDocument/2006/relationships/image" Target="/ppt/media/image16.jpg" Id="rId3" /></Relationships>
</file>

<file path=ppt/slides/_rels/slide5.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5.xml" Id="rId2" /><Relationship Type="http://schemas.openxmlformats.org/officeDocument/2006/relationships/image" Target="/ppt/media/image4.jpg" Id="rId3" /><Relationship Type="http://schemas.openxmlformats.org/officeDocument/2006/relationships/image" Target="/ppt/media/image8.jpg" Id="rId4" /><Relationship Type="http://schemas.openxmlformats.org/officeDocument/2006/relationships/image" Target="/ppt/media/image5.jpg" Id="rId5" /><Relationship Type="http://schemas.openxmlformats.org/officeDocument/2006/relationships/image" Target="/ppt/media/image3.jp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6.xml" Id="rId2" /><Relationship Type="http://schemas.openxmlformats.org/officeDocument/2006/relationships/image" Target="/ppt/media/image1.jpg" Id="rId3" /><Relationship Type="http://schemas.openxmlformats.org/officeDocument/2006/relationships/image" Target="/ppt/media/image2.jpg" Id="rId4" /><Relationship Type="http://schemas.openxmlformats.org/officeDocument/2006/relationships/image" Target="/ppt/media/image36.png" Id="rId5" /><Relationship Type="http://schemas.openxmlformats.org/officeDocument/2006/relationships/image" Target="/ppt/media/image10.jpg" Id="rId6" /></Relationships>
</file>

<file path=ppt/slides/_rels/slide7.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7.xml" Id="rId2" /><Relationship Type="http://schemas.openxmlformats.org/officeDocument/2006/relationships/image" Target="/ppt/media/image11.jpg" Id="rId3" /><Relationship Type="http://schemas.openxmlformats.org/officeDocument/2006/relationships/image" Target="/ppt/media/image9.jpg" Id="rId4" /><Relationship Type="http://schemas.openxmlformats.org/officeDocument/2006/relationships/image" Target="/ppt/media/image36.png" Id="rId5" /><Relationship Type="http://schemas.openxmlformats.org/officeDocument/2006/relationships/image" Target="/ppt/media/image12.jpg" Id="rId6" /></Relationships>
</file>

<file path=ppt/slides/_rels/slide8.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8.xml" Id="rId2" /><Relationship Type="http://schemas.openxmlformats.org/officeDocument/2006/relationships/image" Target="/ppt/media/image5.jpg" Id="rId3" /></Relationships>
</file>

<file path=ppt/slides/_rels/slide9.xml.rels>&#65279;<?xml version="1.0" encoding="utf-8"?><Relationships xmlns="http://schemas.openxmlformats.org/package/2006/relationships"><Relationship Type="http://schemas.openxmlformats.org/officeDocument/2006/relationships/slideLayout" Target="/ppt/slideLayouts/slideLayout3.xml" Id="rId1" /><Relationship Type="http://schemas.openxmlformats.org/officeDocument/2006/relationships/notesSlide" Target="/ppt/notesSlides/notesSlide9.xml" Id="rId2" /><Relationship Type="http://schemas.openxmlformats.org/officeDocument/2006/relationships/image" Target="/ppt/media/image30.jpg" Id="rId3"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mt="25000"/>
          </a:blip>
          <a:stretch>
            <a:fillRect/>
          </a:stretch>
        </p:blipFill>
        <p:spPr>
          <a:xfrm>
            <a:off x="-40125" y="-231625"/>
            <a:ext cx="9314775" cy="6561800"/>
          </a:xfrm>
          <a:prstGeom prst="rect">
            <a:avLst/>
          </a:prstGeom>
          <a:noFill/>
          <a:ln>
            <a:noFill/>
          </a:ln>
        </p:spPr>
      </p:pic>
      <p:sp>
        <p:nvSpPr>
          <p:cNvPr id="57" name="Google Shape;57;p13"/>
          <p:cNvSpPr txBox="1"/>
          <p:nvPr>
            <p:ph type="title"/>
          </p:nvPr>
        </p:nvSpPr>
        <p:spPr>
          <a:xfrm>
            <a:off x="452550" y="259650"/>
            <a:ext cx="82389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Sussex Clubhouse Space Audit </a:t>
            </a:r>
            <a:endParaRPr/>
          </a:p>
        </p:txBody>
      </p:sp>
      <p:sp>
        <p:nvSpPr>
          <p:cNvPr id="58" name="Google Shape;58;p13"/>
          <p:cNvSpPr/>
          <p:nvPr/>
        </p:nvSpPr>
        <p:spPr>
          <a:xfrm>
            <a:off x="409050" y="1564050"/>
            <a:ext cx="8325900" cy="345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9" name="Google Shape;59;p13"/>
          <p:cNvSpPr txBox="1"/>
          <p:nvPr/>
        </p:nvSpPr>
        <p:spPr>
          <a:xfrm>
            <a:off x="2146200" y="72285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 Client: Alyssa Ahmed</a:t>
            </a:r>
            <a:endParaRPr sz="1600">
              <a:solidFill>
                <a:schemeClr val="dk1"/>
              </a:solidFill>
              <a:latin typeface="Montserrat SemiBold"/>
              <a:ea typeface="Montserrat SemiBold"/>
              <a:cs typeface="Montserrat SemiBold"/>
              <a:sym typeface="Montserrat SemiBold"/>
            </a:endParaRPr>
          </a:p>
        </p:txBody>
      </p:sp>
      <p:pic>
        <p:nvPicPr>
          <p:cNvPr id="60" name="Google Shape;60;p13"/>
          <p:cNvPicPr preferRelativeResize="0"/>
          <p:nvPr/>
        </p:nvPicPr>
        <p:blipFill rotWithShape="1">
          <a:blip r:embed="rId4">
            <a:alphaModFix/>
          </a:blip>
          <a:srcRect b="0" l="0" r="0" t="0"/>
          <a:stretch/>
        </p:blipFill>
        <p:spPr>
          <a:xfrm>
            <a:off x="1930550" y="2269950"/>
            <a:ext cx="1168850" cy="1168850"/>
          </a:xfrm>
          <a:prstGeom prst="rect">
            <a:avLst/>
          </a:prstGeom>
          <a:noFill/>
          <a:ln>
            <a:noFill/>
          </a:ln>
        </p:spPr>
      </p:pic>
      <p:pic>
        <p:nvPicPr>
          <p:cNvPr id="61" name="Google Shape;61;p13"/>
          <p:cNvPicPr preferRelativeResize="0"/>
          <p:nvPr/>
        </p:nvPicPr>
        <p:blipFill>
          <a:blip r:embed="rId5">
            <a:alphaModFix/>
          </a:blip>
          <a:stretch>
            <a:fillRect/>
          </a:stretch>
        </p:blipFill>
        <p:spPr>
          <a:xfrm>
            <a:off x="7545149" y="1961349"/>
            <a:ext cx="1075200" cy="1477461"/>
          </a:xfrm>
          <a:prstGeom prst="rect">
            <a:avLst/>
          </a:prstGeom>
          <a:noFill/>
          <a:ln>
            <a:noFill/>
          </a:ln>
        </p:spPr>
      </p:pic>
      <p:pic>
        <p:nvPicPr>
          <p:cNvPr id="62" name="Google Shape;62;p13"/>
          <p:cNvPicPr preferRelativeResize="0"/>
          <p:nvPr/>
        </p:nvPicPr>
        <p:blipFill>
          <a:blip r:embed="rId6">
            <a:alphaModFix/>
          </a:blip>
          <a:stretch>
            <a:fillRect/>
          </a:stretch>
        </p:blipFill>
        <p:spPr>
          <a:xfrm>
            <a:off x="6159038" y="2114825"/>
            <a:ext cx="989057" cy="1323975"/>
          </a:xfrm>
          <a:prstGeom prst="rect">
            <a:avLst/>
          </a:prstGeom>
          <a:noFill/>
          <a:ln>
            <a:noFill/>
          </a:ln>
        </p:spPr>
      </p:pic>
      <p:pic>
        <p:nvPicPr>
          <p:cNvPr id="63" name="Google Shape;63;p13"/>
          <p:cNvPicPr preferRelativeResize="0"/>
          <p:nvPr/>
        </p:nvPicPr>
        <p:blipFill>
          <a:blip r:embed="rId7">
            <a:alphaModFix/>
          </a:blip>
          <a:stretch>
            <a:fillRect/>
          </a:stretch>
        </p:blipFill>
        <p:spPr>
          <a:xfrm>
            <a:off x="659450" y="2145387"/>
            <a:ext cx="941975" cy="1262863"/>
          </a:xfrm>
          <a:prstGeom prst="rect">
            <a:avLst/>
          </a:prstGeom>
          <a:noFill/>
          <a:ln>
            <a:noFill/>
          </a:ln>
        </p:spPr>
      </p:pic>
      <p:sp>
        <p:nvSpPr>
          <p:cNvPr id="64" name="Google Shape;64;p13"/>
          <p:cNvSpPr/>
          <p:nvPr/>
        </p:nvSpPr>
        <p:spPr>
          <a:xfrm>
            <a:off x="4685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65" name="Google Shape;65;p13"/>
          <p:cNvPicPr preferRelativeResize="0"/>
          <p:nvPr/>
        </p:nvPicPr>
        <p:blipFill>
          <a:blip r:embed="rId8">
            <a:alphaModFix/>
          </a:blip>
          <a:stretch>
            <a:fillRect/>
          </a:stretch>
        </p:blipFill>
        <p:spPr>
          <a:xfrm>
            <a:off x="3428513" y="2350663"/>
            <a:ext cx="1075275" cy="1088125"/>
          </a:xfrm>
          <a:prstGeom prst="rect">
            <a:avLst/>
          </a:prstGeom>
          <a:noFill/>
          <a:ln>
            <a:noFill/>
          </a:ln>
        </p:spPr>
      </p:pic>
      <p:sp>
        <p:nvSpPr>
          <p:cNvPr id="66" name="Google Shape;66;p13"/>
          <p:cNvSpPr/>
          <p:nvPr/>
        </p:nvSpPr>
        <p:spPr>
          <a:xfrm>
            <a:off x="18502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7" name="Google Shape;67;p13"/>
          <p:cNvSpPr/>
          <p:nvPr/>
        </p:nvSpPr>
        <p:spPr>
          <a:xfrm>
            <a:off x="32319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8" name="Google Shape;68;p13"/>
          <p:cNvSpPr/>
          <p:nvPr/>
        </p:nvSpPr>
        <p:spPr>
          <a:xfrm>
            <a:off x="46099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9" name="Google Shape;69;p13"/>
          <p:cNvSpPr/>
          <p:nvPr/>
        </p:nvSpPr>
        <p:spPr>
          <a:xfrm>
            <a:off x="59916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0" name="Google Shape;70;p13"/>
          <p:cNvSpPr/>
          <p:nvPr/>
        </p:nvSpPr>
        <p:spPr>
          <a:xfrm>
            <a:off x="737147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1" name="Google Shape;71;p13"/>
          <p:cNvSpPr txBox="1"/>
          <p:nvPr/>
        </p:nvSpPr>
        <p:spPr>
          <a:xfrm>
            <a:off x="19745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Project Manager</a:t>
            </a:r>
            <a:endParaRPr b="1" sz="1200">
              <a:solidFill>
                <a:schemeClr val="lt1"/>
              </a:solidFill>
              <a:latin typeface="Montserrat"/>
              <a:ea typeface="Montserrat"/>
              <a:cs typeface="Montserrat"/>
              <a:sym typeface="Montserrat"/>
            </a:endParaRPr>
          </a:p>
        </p:txBody>
      </p:sp>
      <p:sp>
        <p:nvSpPr>
          <p:cNvPr id="72" name="Google Shape;72;p13"/>
          <p:cNvSpPr txBox="1"/>
          <p:nvPr/>
        </p:nvSpPr>
        <p:spPr>
          <a:xfrm>
            <a:off x="59470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Team Leader</a:t>
            </a:r>
            <a:endParaRPr b="1" sz="1200">
              <a:solidFill>
                <a:schemeClr val="lt1"/>
              </a:solidFill>
              <a:latin typeface="Montserrat"/>
              <a:ea typeface="Montserrat"/>
              <a:cs typeface="Montserrat"/>
              <a:sym typeface="Montserrat"/>
            </a:endParaRPr>
          </a:p>
        </p:txBody>
      </p:sp>
      <p:sp>
        <p:nvSpPr>
          <p:cNvPr id="73" name="Google Shape;73;p13"/>
          <p:cNvSpPr txBox="1"/>
          <p:nvPr/>
        </p:nvSpPr>
        <p:spPr>
          <a:xfrm>
            <a:off x="3278200" y="3534800"/>
            <a:ext cx="11688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Researcher</a:t>
            </a:r>
            <a:endParaRPr b="1" sz="1200">
              <a:solidFill>
                <a:schemeClr val="lt1"/>
              </a:solidFill>
              <a:latin typeface="Montserrat"/>
              <a:ea typeface="Montserrat"/>
              <a:cs typeface="Montserrat"/>
              <a:sym typeface="Montserrat"/>
            </a:endParaRPr>
          </a:p>
        </p:txBody>
      </p:sp>
      <p:sp>
        <p:nvSpPr>
          <p:cNvPr id="74" name="Google Shape;74;p13"/>
          <p:cNvSpPr txBox="1"/>
          <p:nvPr/>
        </p:nvSpPr>
        <p:spPr>
          <a:xfrm>
            <a:off x="4736113"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Secretary</a:t>
            </a:r>
            <a:endParaRPr b="1" sz="1200">
              <a:solidFill>
                <a:schemeClr val="lt1"/>
              </a:solidFill>
              <a:latin typeface="Montserrat"/>
              <a:ea typeface="Montserrat"/>
              <a:cs typeface="Montserrat"/>
              <a:sym typeface="Montserrat"/>
            </a:endParaRPr>
          </a:p>
        </p:txBody>
      </p:sp>
      <p:sp>
        <p:nvSpPr>
          <p:cNvPr id="75" name="Google Shape;75;p13"/>
          <p:cNvSpPr txBox="1"/>
          <p:nvPr/>
        </p:nvSpPr>
        <p:spPr>
          <a:xfrm>
            <a:off x="61150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Contact Manager</a:t>
            </a:r>
            <a:endParaRPr b="1" sz="1200">
              <a:solidFill>
                <a:schemeClr val="lt1"/>
              </a:solidFill>
              <a:latin typeface="Montserrat"/>
              <a:ea typeface="Montserrat"/>
              <a:cs typeface="Montserrat"/>
              <a:sym typeface="Montserrat"/>
            </a:endParaRPr>
          </a:p>
        </p:txBody>
      </p:sp>
      <p:sp>
        <p:nvSpPr>
          <p:cNvPr id="76" name="Google Shape;76;p13"/>
          <p:cNvSpPr txBox="1"/>
          <p:nvPr/>
        </p:nvSpPr>
        <p:spPr>
          <a:xfrm>
            <a:off x="7495825"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Editor</a:t>
            </a:r>
            <a:endParaRPr b="1" sz="1200">
              <a:solidFill>
                <a:schemeClr val="lt1"/>
              </a:solidFill>
              <a:latin typeface="Montserrat"/>
              <a:ea typeface="Montserrat"/>
              <a:cs typeface="Montserrat"/>
              <a:sym typeface="Montserrat"/>
            </a:endParaRPr>
          </a:p>
        </p:txBody>
      </p:sp>
      <p:sp>
        <p:nvSpPr>
          <p:cNvPr id="77" name="Google Shape;77;p13"/>
          <p:cNvSpPr txBox="1"/>
          <p:nvPr/>
        </p:nvSpPr>
        <p:spPr>
          <a:xfrm>
            <a:off x="470350" y="4144375"/>
            <a:ext cx="1323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
        <p:nvSpPr>
          <p:cNvPr id="78" name="Google Shape;78;p13"/>
          <p:cNvSpPr txBox="1"/>
          <p:nvPr/>
        </p:nvSpPr>
        <p:spPr>
          <a:xfrm>
            <a:off x="1850200" y="4144375"/>
            <a:ext cx="1323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
        <p:nvSpPr>
          <p:cNvPr id="79" name="Google Shape;79;p13"/>
          <p:cNvSpPr txBox="1"/>
          <p:nvPr/>
        </p:nvSpPr>
        <p:spPr>
          <a:xfrm>
            <a:off x="3065350" y="4045900"/>
            <a:ext cx="1653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Anjali Jammulamadaka</a:t>
            </a:r>
            <a:endParaRPr sz="1100">
              <a:solidFill>
                <a:schemeClr val="dk1"/>
              </a:solidFill>
              <a:latin typeface="Montserrat Medium"/>
              <a:ea typeface="Montserrat Medium"/>
              <a:cs typeface="Montserrat Medium"/>
              <a:sym typeface="Montserrat Medium"/>
            </a:endParaRPr>
          </a:p>
        </p:txBody>
      </p:sp>
      <p:sp>
        <p:nvSpPr>
          <p:cNvPr id="80" name="Google Shape;80;p13"/>
          <p:cNvSpPr txBox="1"/>
          <p:nvPr/>
        </p:nvSpPr>
        <p:spPr>
          <a:xfrm>
            <a:off x="4609925" y="4144375"/>
            <a:ext cx="1723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Margaret Chen</a:t>
            </a:r>
            <a:endParaRPr sz="1200">
              <a:solidFill>
                <a:schemeClr val="dk1"/>
              </a:solidFill>
              <a:latin typeface="Montserrat Medium"/>
              <a:ea typeface="Montserrat Medium"/>
              <a:cs typeface="Montserrat Medium"/>
              <a:sym typeface="Montserrat Medium"/>
            </a:endParaRPr>
          </a:p>
        </p:txBody>
      </p:sp>
      <p:sp>
        <p:nvSpPr>
          <p:cNvPr id="81" name="Google Shape;81;p13"/>
          <p:cNvSpPr txBox="1"/>
          <p:nvPr/>
        </p:nvSpPr>
        <p:spPr>
          <a:xfrm>
            <a:off x="6240313" y="410192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sp>
        <p:nvSpPr>
          <p:cNvPr id="82" name="Google Shape;82;p13"/>
          <p:cNvSpPr txBox="1"/>
          <p:nvPr/>
        </p:nvSpPr>
        <p:spPr>
          <a:xfrm>
            <a:off x="7545150" y="414437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
        <p:nvSpPr>
          <p:cNvPr id="83" name="Google Shape;83;p13"/>
          <p:cNvSpPr txBox="1"/>
          <p:nvPr/>
        </p:nvSpPr>
        <p:spPr>
          <a:xfrm>
            <a:off x="2142175" y="106770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April 16, 2024</a:t>
            </a:r>
            <a:endParaRPr sz="1600">
              <a:solidFill>
                <a:schemeClr val="dk1"/>
              </a:solidFill>
              <a:latin typeface="Montserrat SemiBold"/>
              <a:ea typeface="Montserrat SemiBold"/>
              <a:cs typeface="Montserrat SemiBold"/>
              <a:sym typeface="Montserrat SemiBold"/>
            </a:endParaRPr>
          </a:p>
        </p:txBody>
      </p:sp>
      <p:pic>
        <p:nvPicPr>
          <p:cNvPr id="84" name="Google Shape;84;p13"/>
          <p:cNvPicPr preferRelativeResize="0"/>
          <p:nvPr/>
        </p:nvPicPr>
        <p:blipFill>
          <a:blip r:embed="rId9">
            <a:alphaModFix/>
          </a:blip>
          <a:stretch>
            <a:fillRect/>
          </a:stretch>
        </p:blipFill>
        <p:spPr>
          <a:xfrm>
            <a:off x="4686712" y="2005641"/>
            <a:ext cx="1075276" cy="1433169"/>
          </a:xfrm>
          <a:prstGeom prst="rect">
            <a:avLst/>
          </a:prstGeom>
          <a:noFill/>
          <a:ln>
            <a:noFill/>
          </a:ln>
        </p:spPr>
      </p:pic>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2" name="Google Shape;392;p22"/>
          <p:cNvPicPr preferRelativeResize="0"/>
          <p:nvPr/>
        </p:nvPicPr>
        <p:blipFill rotWithShape="1">
          <a:blip r:embed="rId3">
            <a:alphaModFix/>
          </a:blip>
          <a:srcRect b="61041" l="2841" r="67685" t="10817"/>
          <a:stretch/>
        </p:blipFill>
        <p:spPr>
          <a:xfrm>
            <a:off x="7477050" y="1631815"/>
            <a:ext cx="1666949" cy="1591532"/>
          </a:xfrm>
          <a:prstGeom prst="rect">
            <a:avLst/>
          </a:prstGeom>
          <a:noFill/>
          <a:ln>
            <a:noFill/>
          </a:ln>
        </p:spPr>
      </p:pic>
      <p:pic>
        <p:nvPicPr>
          <p:cNvPr id="393" name="Google Shape;393;p22"/>
          <p:cNvPicPr preferRelativeResize="0"/>
          <p:nvPr/>
        </p:nvPicPr>
        <p:blipFill>
          <a:blip r:embed="rId4">
            <a:alphaModFix/>
          </a:blip>
          <a:stretch>
            <a:fillRect/>
          </a:stretch>
        </p:blipFill>
        <p:spPr>
          <a:xfrm>
            <a:off x="8397425" y="0"/>
            <a:ext cx="737898" cy="983501"/>
          </a:xfrm>
          <a:prstGeom prst="rect">
            <a:avLst/>
          </a:prstGeom>
          <a:noFill/>
          <a:ln>
            <a:noFill/>
          </a:ln>
        </p:spPr>
      </p:pic>
      <p:sp>
        <p:nvSpPr>
          <p:cNvPr id="394" name="Google Shape;394;p22"/>
          <p:cNvSpPr txBox="1"/>
          <p:nvPr/>
        </p:nvSpPr>
        <p:spPr>
          <a:xfrm>
            <a:off x="8271675" y="983500"/>
            <a:ext cx="9894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Margaret</a:t>
            </a:r>
            <a:r>
              <a:rPr lang="en" sz="800">
                <a:solidFill>
                  <a:schemeClr val="dk1"/>
                </a:solidFill>
                <a:latin typeface="Montserrat Medium"/>
                <a:ea typeface="Montserrat Medium"/>
                <a:cs typeface="Montserrat Medium"/>
                <a:sym typeface="Montserrat Medium"/>
              </a:rPr>
              <a:t> Chen</a:t>
            </a:r>
            <a:endParaRPr sz="800">
              <a:solidFill>
                <a:schemeClr val="dk1"/>
              </a:solidFill>
              <a:latin typeface="Montserrat Medium"/>
              <a:ea typeface="Montserrat Medium"/>
              <a:cs typeface="Montserrat Medium"/>
              <a:sym typeface="Montserrat Medium"/>
            </a:endParaRPr>
          </a:p>
        </p:txBody>
      </p:sp>
      <p:pic>
        <p:nvPicPr>
          <p:cNvPr id="395" name="Google Shape;395;p22"/>
          <p:cNvPicPr preferRelativeResize="0"/>
          <p:nvPr/>
        </p:nvPicPr>
        <p:blipFill rotWithShape="1">
          <a:blip r:embed="rId3">
            <a:alphaModFix/>
          </a:blip>
          <a:srcRect b="0" l="2840" r="33469" t="50000"/>
          <a:stretch/>
        </p:blipFill>
        <p:spPr>
          <a:xfrm>
            <a:off x="0" y="1631825"/>
            <a:ext cx="3364270" cy="2778051"/>
          </a:xfrm>
          <a:prstGeom prst="rect">
            <a:avLst/>
          </a:prstGeom>
          <a:noFill/>
          <a:ln>
            <a:noFill/>
          </a:ln>
        </p:spPr>
      </p:pic>
      <p:sp>
        <p:nvSpPr>
          <p:cNvPr id="396" name="Google Shape;396;p22"/>
          <p:cNvSpPr txBox="1"/>
          <p:nvPr>
            <p:ph type="title"/>
          </p:nvPr>
        </p:nvSpPr>
        <p:spPr>
          <a:xfrm>
            <a:off x="92425" y="189500"/>
            <a:ext cx="6018600" cy="27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continue measuring our success, we </a:t>
            </a:r>
            <a:r>
              <a:rPr lang="en">
                <a:solidFill>
                  <a:schemeClr val="accent3"/>
                </a:solidFill>
              </a:rPr>
              <a:t>implemented </a:t>
            </a:r>
            <a:r>
              <a:rPr lang="en"/>
              <a:t>our </a:t>
            </a:r>
            <a:r>
              <a:rPr lang="en">
                <a:solidFill>
                  <a:schemeClr val="accent3"/>
                </a:solidFill>
              </a:rPr>
              <a:t>recommended design</a:t>
            </a:r>
            <a:r>
              <a:rPr lang="en"/>
              <a:t> into room 418 </a:t>
            </a:r>
            <a:endParaRPr/>
          </a:p>
        </p:txBody>
      </p:sp>
      <p:pic>
        <p:nvPicPr>
          <p:cNvPr id="397" name="Google Shape;397;p22"/>
          <p:cNvPicPr preferRelativeResize="0"/>
          <p:nvPr/>
        </p:nvPicPr>
        <p:blipFill>
          <a:blip r:embed="rId5">
            <a:alphaModFix/>
          </a:blip>
          <a:stretch>
            <a:fillRect/>
          </a:stretch>
        </p:blipFill>
        <p:spPr>
          <a:xfrm>
            <a:off x="3364275" y="1631825"/>
            <a:ext cx="2083158" cy="2778049"/>
          </a:xfrm>
          <a:prstGeom prst="rect">
            <a:avLst/>
          </a:prstGeom>
          <a:noFill/>
          <a:ln>
            <a:noFill/>
          </a:ln>
        </p:spPr>
      </p:pic>
      <p:pic>
        <p:nvPicPr>
          <p:cNvPr id="398" name="Google Shape;398;p22"/>
          <p:cNvPicPr preferRelativeResize="0"/>
          <p:nvPr/>
        </p:nvPicPr>
        <p:blipFill>
          <a:blip r:embed="rId6">
            <a:alphaModFix/>
          </a:blip>
          <a:stretch>
            <a:fillRect/>
          </a:stretch>
        </p:blipFill>
        <p:spPr>
          <a:xfrm>
            <a:off x="5447425" y="1631825"/>
            <a:ext cx="2029626" cy="2778050"/>
          </a:xfrm>
          <a:prstGeom prst="rect">
            <a:avLst/>
          </a:prstGeom>
          <a:noFill/>
          <a:ln>
            <a:noFill/>
          </a:ln>
        </p:spPr>
      </p:pic>
      <p:pic>
        <p:nvPicPr>
          <p:cNvPr id="399" name="Google Shape;399;p22"/>
          <p:cNvPicPr preferRelativeResize="0"/>
          <p:nvPr/>
        </p:nvPicPr>
        <p:blipFill rotWithShape="1">
          <a:blip r:embed="rId7">
            <a:alphaModFix/>
          </a:blip>
          <a:srcRect b="27422" l="10538" r="17771" t="33824"/>
          <a:stretch/>
        </p:blipFill>
        <p:spPr>
          <a:xfrm>
            <a:off x="7477050" y="3223350"/>
            <a:ext cx="1658273" cy="1186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3"/>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implementation, we were able to provide the clubs with an </a:t>
            </a:r>
            <a:r>
              <a:rPr lang="en">
                <a:solidFill>
                  <a:schemeClr val="lt2"/>
                </a:solidFill>
              </a:rPr>
              <a:t>increase of floor space </a:t>
            </a:r>
            <a:endParaRPr>
              <a:solidFill>
                <a:schemeClr val="lt2"/>
              </a:solidFill>
            </a:endParaRPr>
          </a:p>
        </p:txBody>
      </p:sp>
      <p:sp>
        <p:nvSpPr>
          <p:cNvPr id="405" name="Google Shape;405;p23"/>
          <p:cNvSpPr txBox="1"/>
          <p:nvPr>
            <p:ph idx="12" type="sldNum"/>
          </p:nvPr>
        </p:nvSpPr>
        <p:spPr>
          <a:xfrm>
            <a:off x="8556784" y="4493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23"/>
          <p:cNvPicPr preferRelativeResize="0"/>
          <p:nvPr/>
        </p:nvPicPr>
        <p:blipFill rotWithShape="1">
          <a:blip r:embed="rId3">
            <a:alphaModFix/>
          </a:blip>
          <a:srcRect b="0" l="8184" r="22750" t="0"/>
          <a:stretch/>
        </p:blipFill>
        <p:spPr>
          <a:xfrm>
            <a:off x="1153150" y="1391287"/>
            <a:ext cx="2945431" cy="3420050"/>
          </a:xfrm>
          <a:prstGeom prst="rect">
            <a:avLst/>
          </a:prstGeom>
          <a:noFill/>
          <a:ln>
            <a:noFill/>
          </a:ln>
        </p:spPr>
      </p:pic>
      <p:pic>
        <p:nvPicPr>
          <p:cNvPr id="407" name="Google Shape;407;p23"/>
          <p:cNvPicPr preferRelativeResize="0"/>
          <p:nvPr/>
        </p:nvPicPr>
        <p:blipFill rotWithShape="1">
          <a:blip r:embed="rId4">
            <a:alphaModFix/>
          </a:blip>
          <a:srcRect b="0" l="4448" r="19372" t="3128"/>
          <a:stretch/>
        </p:blipFill>
        <p:spPr>
          <a:xfrm>
            <a:off x="4923600" y="1391287"/>
            <a:ext cx="3002775" cy="3377525"/>
          </a:xfrm>
          <a:prstGeom prst="rect">
            <a:avLst/>
          </a:prstGeom>
          <a:noFill/>
          <a:ln>
            <a:noFill/>
          </a:ln>
        </p:spPr>
      </p:pic>
      <p:sp>
        <p:nvSpPr>
          <p:cNvPr id="408" name="Google Shape;408;p23"/>
          <p:cNvSpPr txBox="1"/>
          <p:nvPr/>
        </p:nvSpPr>
        <p:spPr>
          <a:xfrm>
            <a:off x="320825" y="2492475"/>
            <a:ext cx="119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409" name="Google Shape;409;p23"/>
          <p:cNvSpPr txBox="1"/>
          <p:nvPr/>
        </p:nvSpPr>
        <p:spPr>
          <a:xfrm>
            <a:off x="252575" y="1556475"/>
            <a:ext cx="15081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Walkable Floor Area Before Redesign =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10.25 m</a:t>
            </a:r>
            <a:r>
              <a:rPr b="1" baseline="30000" lang="en" sz="1200">
                <a:solidFill>
                  <a:schemeClr val="dk1"/>
                </a:solidFill>
                <a:latin typeface="Montserrat"/>
                <a:ea typeface="Montserrat"/>
                <a:cs typeface="Montserrat"/>
                <a:sym typeface="Montserrat"/>
              </a:rPr>
              <a:t>2</a:t>
            </a:r>
            <a:endParaRPr b="1" baseline="30000" sz="1200">
              <a:solidFill>
                <a:schemeClr val="dk1"/>
              </a:solidFill>
              <a:latin typeface="Montserrat"/>
              <a:ea typeface="Montserrat"/>
              <a:cs typeface="Montserrat"/>
              <a:sym typeface="Montserrat"/>
            </a:endParaRPr>
          </a:p>
        </p:txBody>
      </p:sp>
      <p:sp>
        <p:nvSpPr>
          <p:cNvPr id="410" name="Google Shape;410;p23"/>
          <p:cNvSpPr txBox="1"/>
          <p:nvPr/>
        </p:nvSpPr>
        <p:spPr>
          <a:xfrm>
            <a:off x="7764775" y="1481975"/>
            <a:ext cx="1340700" cy="1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Walkable Floor Area After Redesign =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15.8125 m</a:t>
            </a:r>
            <a:r>
              <a:rPr b="1" baseline="30000" lang="en" sz="1200">
                <a:solidFill>
                  <a:schemeClr val="dk1"/>
                </a:solidFill>
                <a:latin typeface="Montserrat"/>
                <a:ea typeface="Montserrat"/>
                <a:cs typeface="Montserrat"/>
                <a:sym typeface="Montserrat"/>
              </a:rPr>
              <a:t>2</a:t>
            </a:r>
            <a:endParaRPr b="1" baseline="30000" sz="1200">
              <a:solidFill>
                <a:schemeClr val="dk1"/>
              </a:solidFill>
              <a:latin typeface="Montserrat"/>
              <a:ea typeface="Montserrat"/>
              <a:cs typeface="Montserrat"/>
              <a:sym typeface="Montserrat"/>
            </a:endParaRPr>
          </a:p>
        </p:txBody>
      </p:sp>
      <p:sp>
        <p:nvSpPr>
          <p:cNvPr id="411" name="Google Shape;411;p23"/>
          <p:cNvSpPr/>
          <p:nvPr/>
        </p:nvSpPr>
        <p:spPr>
          <a:xfrm>
            <a:off x="4250975" y="2451675"/>
            <a:ext cx="754200" cy="31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412" name="Google Shape;412;p23"/>
          <p:cNvPicPr preferRelativeResize="0"/>
          <p:nvPr/>
        </p:nvPicPr>
        <p:blipFill>
          <a:blip r:embed="rId5">
            <a:alphaModFix/>
          </a:blip>
          <a:stretch>
            <a:fillRect/>
          </a:stretch>
        </p:blipFill>
        <p:spPr>
          <a:xfrm>
            <a:off x="8401700" y="0"/>
            <a:ext cx="737898" cy="983501"/>
          </a:xfrm>
          <a:prstGeom prst="rect">
            <a:avLst/>
          </a:prstGeom>
          <a:noFill/>
          <a:ln>
            <a:noFill/>
          </a:ln>
        </p:spPr>
      </p:pic>
      <p:sp>
        <p:nvSpPr>
          <p:cNvPr id="413" name="Google Shape;413;p23"/>
          <p:cNvSpPr txBox="1"/>
          <p:nvPr/>
        </p:nvSpPr>
        <p:spPr>
          <a:xfrm>
            <a:off x="8275950" y="983500"/>
            <a:ext cx="9894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Margaret Chen</a:t>
            </a:r>
            <a:endParaRPr sz="800">
              <a:solidFill>
                <a:schemeClr val="dk1"/>
              </a:solidFill>
              <a:latin typeface="Montserrat Medium"/>
              <a:ea typeface="Montserrat Medium"/>
              <a:cs typeface="Montserrat Medium"/>
              <a:sym typeface="Montserrat Medium"/>
            </a:endParaRPr>
          </a:p>
        </p:txBody>
      </p:sp>
      <p:sp>
        <p:nvSpPr>
          <p:cNvPr id="414" name="Google Shape;414;p23"/>
          <p:cNvSpPr txBox="1"/>
          <p:nvPr/>
        </p:nvSpPr>
        <p:spPr>
          <a:xfrm>
            <a:off x="4098575" y="2769075"/>
            <a:ext cx="1508100" cy="17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06666"/>
                </a:solidFill>
                <a:latin typeface="Montserrat"/>
                <a:ea typeface="Montserrat"/>
                <a:cs typeface="Montserrat"/>
                <a:sym typeface="Montserrat"/>
              </a:rPr>
              <a:t>54</a:t>
            </a:r>
            <a:r>
              <a:rPr b="1" lang="en" sz="2300">
                <a:solidFill>
                  <a:srgbClr val="E06666"/>
                </a:solidFill>
                <a:latin typeface="Montserrat"/>
                <a:ea typeface="Montserrat"/>
                <a:cs typeface="Montserrat"/>
                <a:sym typeface="Montserrat"/>
              </a:rPr>
              <a:t>% </a:t>
            </a:r>
            <a:endParaRPr b="1" sz="2300">
              <a:solidFill>
                <a:srgbClr val="E0666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Increase in walkable</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floor space</a:t>
            </a:r>
            <a:endParaRPr b="1" sz="15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4"/>
          <p:cNvSpPr txBox="1"/>
          <p:nvPr>
            <p:ph type="title"/>
          </p:nvPr>
        </p:nvSpPr>
        <p:spPr>
          <a:xfrm>
            <a:off x="452550" y="259075"/>
            <a:ext cx="73053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feedback from after the redesign,</a:t>
            </a:r>
            <a:r>
              <a:rPr lang="en"/>
              <a:t> </a:t>
            </a:r>
            <a:r>
              <a:rPr lang="en"/>
              <a:t>we can see </a:t>
            </a:r>
            <a:r>
              <a:rPr lang="en">
                <a:solidFill>
                  <a:schemeClr val="accent2"/>
                </a:solidFill>
              </a:rPr>
              <a:t>significant improvement</a:t>
            </a:r>
            <a:r>
              <a:rPr lang="en">
                <a:solidFill>
                  <a:schemeClr val="accent3"/>
                </a:solidFill>
              </a:rPr>
              <a:t> </a:t>
            </a:r>
            <a:endParaRPr>
              <a:solidFill>
                <a:schemeClr val="accent3"/>
              </a:solidFill>
            </a:endParaRPr>
          </a:p>
        </p:txBody>
      </p:sp>
      <p:sp>
        <p:nvSpPr>
          <p:cNvPr id="420" name="Google Shape;42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24"/>
          <p:cNvPicPr preferRelativeResize="0"/>
          <p:nvPr/>
        </p:nvPicPr>
        <p:blipFill>
          <a:blip r:embed="rId3">
            <a:alphaModFix/>
          </a:blip>
          <a:stretch>
            <a:fillRect/>
          </a:stretch>
        </p:blipFill>
        <p:spPr>
          <a:xfrm>
            <a:off x="8084725" y="108462"/>
            <a:ext cx="941975" cy="1262863"/>
          </a:xfrm>
          <a:prstGeom prst="rect">
            <a:avLst/>
          </a:prstGeom>
          <a:noFill/>
          <a:ln>
            <a:noFill/>
          </a:ln>
        </p:spPr>
      </p:pic>
      <p:sp>
        <p:nvSpPr>
          <p:cNvPr id="422" name="Google Shape;422;p24"/>
          <p:cNvSpPr txBox="1"/>
          <p:nvPr/>
        </p:nvSpPr>
        <p:spPr>
          <a:xfrm>
            <a:off x="7910175" y="1347575"/>
            <a:ext cx="18345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grpSp>
        <p:nvGrpSpPr>
          <p:cNvPr id="423" name="Google Shape;423;p24"/>
          <p:cNvGrpSpPr/>
          <p:nvPr/>
        </p:nvGrpSpPr>
        <p:grpSpPr>
          <a:xfrm>
            <a:off x="564406" y="3069169"/>
            <a:ext cx="146248" cy="250664"/>
            <a:chOff x="3787650" y="2193525"/>
            <a:chExt cx="466500" cy="788500"/>
          </a:xfrm>
        </p:grpSpPr>
        <p:sp>
          <p:nvSpPr>
            <p:cNvPr id="424" name="Google Shape;424;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25" name="Google Shape;425;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26" name="Google Shape;426;p24"/>
          <p:cNvGrpSpPr/>
          <p:nvPr/>
        </p:nvGrpSpPr>
        <p:grpSpPr>
          <a:xfrm>
            <a:off x="748779" y="3069169"/>
            <a:ext cx="146248" cy="250664"/>
            <a:chOff x="3787650" y="2193525"/>
            <a:chExt cx="466500" cy="788500"/>
          </a:xfrm>
        </p:grpSpPr>
        <p:sp>
          <p:nvSpPr>
            <p:cNvPr id="427" name="Google Shape;427;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28" name="Google Shape;428;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29" name="Google Shape;429;p24"/>
          <p:cNvGrpSpPr/>
          <p:nvPr/>
        </p:nvGrpSpPr>
        <p:grpSpPr>
          <a:xfrm>
            <a:off x="933151" y="3069169"/>
            <a:ext cx="146248" cy="250664"/>
            <a:chOff x="3787650" y="2193525"/>
            <a:chExt cx="466500" cy="788500"/>
          </a:xfrm>
        </p:grpSpPr>
        <p:sp>
          <p:nvSpPr>
            <p:cNvPr id="430" name="Google Shape;430;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1" name="Google Shape;431;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2" name="Google Shape;432;p24"/>
          <p:cNvGrpSpPr/>
          <p:nvPr/>
        </p:nvGrpSpPr>
        <p:grpSpPr>
          <a:xfrm>
            <a:off x="1117523" y="3069169"/>
            <a:ext cx="146248" cy="250664"/>
            <a:chOff x="3787650" y="2193525"/>
            <a:chExt cx="466500" cy="788500"/>
          </a:xfrm>
        </p:grpSpPr>
        <p:sp>
          <p:nvSpPr>
            <p:cNvPr id="433" name="Google Shape;433;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4" name="Google Shape;434;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5" name="Google Shape;435;p24"/>
          <p:cNvGrpSpPr/>
          <p:nvPr/>
        </p:nvGrpSpPr>
        <p:grpSpPr>
          <a:xfrm>
            <a:off x="1301896" y="3069169"/>
            <a:ext cx="146248" cy="250664"/>
            <a:chOff x="3787650" y="2193525"/>
            <a:chExt cx="466500" cy="788500"/>
          </a:xfrm>
        </p:grpSpPr>
        <p:sp>
          <p:nvSpPr>
            <p:cNvPr id="436" name="Google Shape;436;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7" name="Google Shape;437;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8" name="Google Shape;438;p24"/>
          <p:cNvGrpSpPr/>
          <p:nvPr/>
        </p:nvGrpSpPr>
        <p:grpSpPr>
          <a:xfrm>
            <a:off x="564406" y="3395064"/>
            <a:ext cx="146248" cy="250664"/>
            <a:chOff x="3787650" y="2193525"/>
            <a:chExt cx="466500" cy="788500"/>
          </a:xfrm>
        </p:grpSpPr>
        <p:sp>
          <p:nvSpPr>
            <p:cNvPr id="439" name="Google Shape;439;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0" name="Google Shape;440;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1" name="Google Shape;441;p24"/>
          <p:cNvGrpSpPr/>
          <p:nvPr/>
        </p:nvGrpSpPr>
        <p:grpSpPr>
          <a:xfrm>
            <a:off x="1670641" y="3069169"/>
            <a:ext cx="146248" cy="250664"/>
            <a:chOff x="3787650" y="2193525"/>
            <a:chExt cx="466500" cy="788500"/>
          </a:xfrm>
        </p:grpSpPr>
        <p:sp>
          <p:nvSpPr>
            <p:cNvPr id="442" name="Google Shape;442;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3" name="Google Shape;443;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4" name="Google Shape;444;p24"/>
          <p:cNvGrpSpPr/>
          <p:nvPr/>
        </p:nvGrpSpPr>
        <p:grpSpPr>
          <a:xfrm>
            <a:off x="1486268" y="3069169"/>
            <a:ext cx="146248" cy="250664"/>
            <a:chOff x="3787650" y="2193525"/>
            <a:chExt cx="466500" cy="788500"/>
          </a:xfrm>
        </p:grpSpPr>
        <p:sp>
          <p:nvSpPr>
            <p:cNvPr id="445" name="Google Shape;445;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6" name="Google Shape;446;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7" name="Google Shape;447;p24"/>
          <p:cNvGrpSpPr/>
          <p:nvPr/>
        </p:nvGrpSpPr>
        <p:grpSpPr>
          <a:xfrm>
            <a:off x="748779" y="3395064"/>
            <a:ext cx="146248" cy="250664"/>
            <a:chOff x="3787650" y="2193525"/>
            <a:chExt cx="466500" cy="788500"/>
          </a:xfrm>
        </p:grpSpPr>
        <p:sp>
          <p:nvSpPr>
            <p:cNvPr id="448" name="Google Shape;448;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9" name="Google Shape;449;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50" name="Google Shape;450;p24"/>
          <p:cNvGrpSpPr/>
          <p:nvPr/>
        </p:nvGrpSpPr>
        <p:grpSpPr>
          <a:xfrm>
            <a:off x="933151" y="3395064"/>
            <a:ext cx="146248" cy="250664"/>
            <a:chOff x="3787650" y="2193525"/>
            <a:chExt cx="466500" cy="788500"/>
          </a:xfrm>
        </p:grpSpPr>
        <p:sp>
          <p:nvSpPr>
            <p:cNvPr id="451" name="Google Shape;451;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2" name="Google Shape;452;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453" name="Google Shape;453;p24"/>
          <p:cNvSpPr/>
          <p:nvPr/>
        </p:nvSpPr>
        <p:spPr>
          <a:xfrm>
            <a:off x="1043950" y="2232250"/>
            <a:ext cx="293400" cy="3936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nvGrpSpPr>
          <p:cNvPr id="454" name="Google Shape;454;p24"/>
          <p:cNvGrpSpPr/>
          <p:nvPr/>
        </p:nvGrpSpPr>
        <p:grpSpPr>
          <a:xfrm>
            <a:off x="564406" y="1561157"/>
            <a:ext cx="146248" cy="250664"/>
            <a:chOff x="3787650" y="2193525"/>
            <a:chExt cx="466500" cy="788500"/>
          </a:xfrm>
        </p:grpSpPr>
        <p:sp>
          <p:nvSpPr>
            <p:cNvPr id="455" name="Google Shape;455;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6" name="Google Shape;456;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57" name="Google Shape;457;p24"/>
          <p:cNvGrpSpPr/>
          <p:nvPr/>
        </p:nvGrpSpPr>
        <p:grpSpPr>
          <a:xfrm>
            <a:off x="748779" y="1561157"/>
            <a:ext cx="146248" cy="250664"/>
            <a:chOff x="3787650" y="2193525"/>
            <a:chExt cx="466500" cy="788500"/>
          </a:xfrm>
        </p:grpSpPr>
        <p:sp>
          <p:nvSpPr>
            <p:cNvPr id="458" name="Google Shape;458;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9" name="Google Shape;459;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0" name="Google Shape;460;p24"/>
          <p:cNvGrpSpPr/>
          <p:nvPr/>
        </p:nvGrpSpPr>
        <p:grpSpPr>
          <a:xfrm>
            <a:off x="933151" y="1561157"/>
            <a:ext cx="146248" cy="250664"/>
            <a:chOff x="3787650" y="2193525"/>
            <a:chExt cx="466500" cy="788500"/>
          </a:xfrm>
        </p:grpSpPr>
        <p:sp>
          <p:nvSpPr>
            <p:cNvPr id="461" name="Google Shape;461;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2" name="Google Shape;462;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3" name="Google Shape;463;p24"/>
          <p:cNvGrpSpPr/>
          <p:nvPr/>
        </p:nvGrpSpPr>
        <p:grpSpPr>
          <a:xfrm>
            <a:off x="1117523" y="1561157"/>
            <a:ext cx="146248" cy="250664"/>
            <a:chOff x="3787650" y="2193525"/>
            <a:chExt cx="466500" cy="788500"/>
          </a:xfrm>
        </p:grpSpPr>
        <p:sp>
          <p:nvSpPr>
            <p:cNvPr id="464" name="Google Shape;464;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5" name="Google Shape;465;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6" name="Google Shape;466;p24"/>
          <p:cNvGrpSpPr/>
          <p:nvPr/>
        </p:nvGrpSpPr>
        <p:grpSpPr>
          <a:xfrm>
            <a:off x="1301896" y="1561157"/>
            <a:ext cx="146248" cy="250664"/>
            <a:chOff x="3787650" y="2193525"/>
            <a:chExt cx="466500" cy="788500"/>
          </a:xfrm>
        </p:grpSpPr>
        <p:sp>
          <p:nvSpPr>
            <p:cNvPr id="467" name="Google Shape;467;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8" name="Google Shape;468;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9" name="Google Shape;469;p24"/>
          <p:cNvGrpSpPr/>
          <p:nvPr/>
        </p:nvGrpSpPr>
        <p:grpSpPr>
          <a:xfrm>
            <a:off x="564406" y="1887052"/>
            <a:ext cx="146248" cy="250664"/>
            <a:chOff x="3787650" y="2193525"/>
            <a:chExt cx="466500" cy="788500"/>
          </a:xfrm>
        </p:grpSpPr>
        <p:sp>
          <p:nvSpPr>
            <p:cNvPr id="470" name="Google Shape;470;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1" name="Google Shape;471;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2" name="Google Shape;472;p24"/>
          <p:cNvGrpSpPr/>
          <p:nvPr/>
        </p:nvGrpSpPr>
        <p:grpSpPr>
          <a:xfrm>
            <a:off x="1670641" y="1561157"/>
            <a:ext cx="146248" cy="250664"/>
            <a:chOff x="3787650" y="2193525"/>
            <a:chExt cx="466500" cy="788500"/>
          </a:xfrm>
        </p:grpSpPr>
        <p:sp>
          <p:nvSpPr>
            <p:cNvPr id="473" name="Google Shape;473;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4" name="Google Shape;474;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5" name="Google Shape;475;p24"/>
          <p:cNvGrpSpPr/>
          <p:nvPr/>
        </p:nvGrpSpPr>
        <p:grpSpPr>
          <a:xfrm>
            <a:off x="1486268" y="1561157"/>
            <a:ext cx="146248" cy="250664"/>
            <a:chOff x="3787650" y="2193525"/>
            <a:chExt cx="466500" cy="788500"/>
          </a:xfrm>
        </p:grpSpPr>
        <p:sp>
          <p:nvSpPr>
            <p:cNvPr id="476" name="Google Shape;476;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7" name="Google Shape;477;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8" name="Google Shape;478;p24"/>
          <p:cNvGrpSpPr/>
          <p:nvPr/>
        </p:nvGrpSpPr>
        <p:grpSpPr>
          <a:xfrm>
            <a:off x="748779" y="1887052"/>
            <a:ext cx="146248" cy="250664"/>
            <a:chOff x="3787650" y="2193525"/>
            <a:chExt cx="466500" cy="788500"/>
          </a:xfrm>
        </p:grpSpPr>
        <p:sp>
          <p:nvSpPr>
            <p:cNvPr id="479" name="Google Shape;479;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0" name="Google Shape;480;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81" name="Google Shape;481;p24"/>
          <p:cNvGrpSpPr/>
          <p:nvPr/>
        </p:nvGrpSpPr>
        <p:grpSpPr>
          <a:xfrm>
            <a:off x="933151" y="1887052"/>
            <a:ext cx="146248" cy="250664"/>
            <a:chOff x="3787650" y="2193525"/>
            <a:chExt cx="466500" cy="788500"/>
          </a:xfrm>
        </p:grpSpPr>
        <p:sp>
          <p:nvSpPr>
            <p:cNvPr id="482" name="Google Shape;482;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3" name="Google Shape;483;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484" name="Google Shape;484;p24"/>
          <p:cNvSpPr txBox="1"/>
          <p:nvPr/>
        </p:nvSpPr>
        <p:spPr>
          <a:xfrm>
            <a:off x="477450" y="1192950"/>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Active Members</a:t>
            </a:r>
            <a:endParaRPr b="1" sz="1200">
              <a:solidFill>
                <a:schemeClr val="dk1"/>
              </a:solidFill>
              <a:latin typeface="Montserrat"/>
              <a:ea typeface="Montserrat"/>
              <a:cs typeface="Montserrat"/>
              <a:sym typeface="Montserrat"/>
            </a:endParaRPr>
          </a:p>
        </p:txBody>
      </p:sp>
      <p:sp>
        <p:nvSpPr>
          <p:cNvPr id="485" name="Google Shape;485;p24"/>
          <p:cNvSpPr txBox="1"/>
          <p:nvPr/>
        </p:nvSpPr>
        <p:spPr>
          <a:xfrm>
            <a:off x="477450" y="2624825"/>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Room Occupants</a:t>
            </a:r>
            <a:endParaRPr b="1" sz="1200">
              <a:solidFill>
                <a:schemeClr val="dk1"/>
              </a:solidFill>
              <a:latin typeface="Montserrat"/>
              <a:ea typeface="Montserrat"/>
              <a:cs typeface="Montserrat"/>
              <a:sym typeface="Montserrat"/>
            </a:endParaRPr>
          </a:p>
        </p:txBody>
      </p:sp>
      <p:sp>
        <p:nvSpPr>
          <p:cNvPr id="486" name="Google Shape;486;p24"/>
          <p:cNvSpPr txBox="1"/>
          <p:nvPr/>
        </p:nvSpPr>
        <p:spPr>
          <a:xfrm>
            <a:off x="2776900" y="1309438"/>
            <a:ext cx="45945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3"/>
                </a:solidFill>
                <a:latin typeface="Montserrat"/>
                <a:ea typeface="Montserrat"/>
                <a:cs typeface="Montserrat"/>
                <a:sym typeface="Montserrat"/>
              </a:rPr>
              <a:t>Students' Tea Party (sTEAp), Room 418</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p:txBody>
      </p:sp>
      <p:sp>
        <p:nvSpPr>
          <p:cNvPr id="487" name="Google Shape;487;p24"/>
          <p:cNvSpPr txBox="1"/>
          <p:nvPr/>
        </p:nvSpPr>
        <p:spPr>
          <a:xfrm>
            <a:off x="2776900" y="1499925"/>
            <a:ext cx="6134100" cy="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Space Convenience and Comfortability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9</a:t>
            </a:r>
            <a:r>
              <a:rPr b="1" lang="en" sz="2000">
                <a:solidFill>
                  <a:srgbClr val="CC4125"/>
                </a:solidFill>
                <a:latin typeface="Montserrat"/>
                <a:ea typeface="Montserrat"/>
                <a:cs typeface="Montserrat"/>
                <a:sym typeface="Montserrat"/>
              </a:rPr>
              <a:t>/10</a:t>
            </a:r>
            <a:r>
              <a:rPr lang="en" sz="1500">
                <a:solidFill>
                  <a:schemeClr val="dk1"/>
                </a:solidFill>
                <a:latin typeface="Montserrat Medium"/>
                <a:ea typeface="Montserrat Medium"/>
                <a:cs typeface="Montserrat Medium"/>
                <a:sym typeface="Montserrat Medium"/>
              </a:rPr>
              <a:t> rating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Storage Efficiency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8</a:t>
            </a:r>
            <a:r>
              <a:rPr b="1" lang="en" sz="2000">
                <a:solidFill>
                  <a:srgbClr val="CC4125"/>
                </a:solidFill>
                <a:latin typeface="Montserrat"/>
                <a:ea typeface="Montserrat"/>
                <a:cs typeface="Montserrat"/>
                <a:sym typeface="Montserrat"/>
              </a:rPr>
              <a:t>/10</a:t>
            </a:r>
            <a:r>
              <a:rPr lang="en" sz="1500">
                <a:solidFill>
                  <a:schemeClr val="dk1"/>
                </a:solidFill>
                <a:latin typeface="Montserrat Medium"/>
                <a:ea typeface="Montserrat Medium"/>
                <a:cs typeface="Montserrat Medium"/>
                <a:sym typeface="Montserrat Medium"/>
              </a:rPr>
              <a:t> rating </a:t>
            </a:r>
            <a:endParaRPr sz="1500">
              <a:solidFill>
                <a:schemeClr val="dk1"/>
              </a:solidFill>
              <a:latin typeface="Montserrat Medium"/>
              <a:ea typeface="Montserrat Medium"/>
              <a:cs typeface="Montserrat Medium"/>
              <a:sym typeface="Montserrat Medium"/>
            </a:endParaRPr>
          </a:p>
        </p:txBody>
      </p:sp>
      <p:sp>
        <p:nvSpPr>
          <p:cNvPr id="488" name="Google Shape;488;p24"/>
          <p:cNvSpPr txBox="1"/>
          <p:nvPr/>
        </p:nvSpPr>
        <p:spPr>
          <a:xfrm>
            <a:off x="2797400" y="2514675"/>
            <a:ext cx="4594500" cy="21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Additional comments: </a:t>
            </a:r>
            <a:endParaRPr b="1" sz="15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Medium"/>
              <a:buChar char="-"/>
            </a:pPr>
            <a:r>
              <a:rPr lang="en" sz="1100">
                <a:solidFill>
                  <a:srgbClr val="B02B20"/>
                </a:solidFill>
                <a:latin typeface="Montserrat Medium"/>
                <a:ea typeface="Montserrat Medium"/>
                <a:cs typeface="Montserrat Medium"/>
                <a:sym typeface="Montserrat Medium"/>
              </a:rPr>
              <a:t>increased open space </a:t>
            </a:r>
            <a:r>
              <a:rPr lang="en" sz="1100">
                <a:solidFill>
                  <a:schemeClr val="dk1"/>
                </a:solidFill>
                <a:latin typeface="Montserrat Medium"/>
                <a:ea typeface="Montserrat Medium"/>
                <a:cs typeface="Montserrat Medium"/>
                <a:sym typeface="Montserrat Medium"/>
              </a:rPr>
              <a:t>has </a:t>
            </a:r>
            <a:r>
              <a:rPr lang="en" sz="1100">
                <a:solidFill>
                  <a:srgbClr val="A7291E"/>
                </a:solidFill>
                <a:latin typeface="Montserrat Medium"/>
                <a:ea typeface="Montserrat Medium"/>
                <a:cs typeface="Montserrat Medium"/>
                <a:sym typeface="Montserrat Medium"/>
              </a:rPr>
              <a:t>enhanced liveliness.</a:t>
            </a:r>
            <a:endParaRPr sz="1100">
              <a:solidFill>
                <a:srgbClr val="A7291E"/>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small stools under the taller chairs is an </a:t>
            </a:r>
            <a:r>
              <a:rPr lang="en" sz="1100">
                <a:solidFill>
                  <a:srgbClr val="B02B20"/>
                </a:solidFill>
                <a:latin typeface="Montserrat Medium"/>
                <a:ea typeface="Montserrat Medium"/>
                <a:cs typeface="Montserrat Medium"/>
                <a:sym typeface="Montserrat Medium"/>
              </a:rPr>
              <a:t>ingenious solution</a:t>
            </a:r>
            <a:endParaRPr sz="1100">
              <a:solidFill>
                <a:srgbClr val="B02B20"/>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improves </a:t>
            </a:r>
            <a:r>
              <a:rPr lang="en" sz="1100">
                <a:solidFill>
                  <a:srgbClr val="A7291E"/>
                </a:solidFill>
                <a:latin typeface="Montserrat Medium"/>
                <a:ea typeface="Montserrat Medium"/>
                <a:cs typeface="Montserrat Medium"/>
                <a:sym typeface="Montserrat Medium"/>
              </a:rPr>
              <a:t>ability to serve guests</a:t>
            </a:r>
            <a:endParaRPr sz="1100">
              <a:solidFill>
                <a:srgbClr val="A7291E"/>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shelf dividers provide </a:t>
            </a:r>
            <a:r>
              <a:rPr lang="en" sz="1100">
                <a:solidFill>
                  <a:srgbClr val="A7291E"/>
                </a:solidFill>
                <a:highlight>
                  <a:srgbClr val="F8F9FA"/>
                </a:highlight>
                <a:latin typeface="Montserrat Medium"/>
                <a:ea typeface="Montserrat Medium"/>
                <a:cs typeface="Montserrat Medium"/>
                <a:sym typeface="Montserrat Medium"/>
              </a:rPr>
              <a:t>flexibility </a:t>
            </a:r>
            <a:r>
              <a:rPr lang="en" sz="1100">
                <a:solidFill>
                  <a:srgbClr val="202124"/>
                </a:solidFill>
                <a:highlight>
                  <a:srgbClr val="F8F9FA"/>
                </a:highlight>
                <a:latin typeface="Montserrat Medium"/>
                <a:ea typeface="Montserrat Medium"/>
                <a:cs typeface="Montserrat Medium"/>
                <a:sym typeface="Montserrat Medium"/>
              </a:rPr>
              <a:t>to configure the shelves </a:t>
            </a:r>
            <a:endParaRPr sz="1100">
              <a:solidFill>
                <a:srgbClr val="202124"/>
              </a:solidFill>
              <a:highlight>
                <a:srgbClr val="F8F9FA"/>
              </a:highlight>
              <a:latin typeface="Montserrat Medium"/>
              <a:ea typeface="Montserrat Medium"/>
              <a:cs typeface="Montserrat Medium"/>
              <a:sym typeface="Montserrat Medium"/>
            </a:endParaRPr>
          </a:p>
          <a:p>
            <a:pPr indent="0" lvl="0" marL="0" rtl="0" algn="l">
              <a:spcBef>
                <a:spcPts val="0"/>
              </a:spcBef>
              <a:spcAft>
                <a:spcPts val="0"/>
              </a:spcAft>
              <a:buNone/>
            </a:pPr>
            <a:r>
              <a:rPr lang="en" sz="1100">
                <a:solidFill>
                  <a:schemeClr val="dk1"/>
                </a:solidFill>
                <a:latin typeface="Montserrat Medium"/>
                <a:ea typeface="Montserrat Medium"/>
                <a:cs typeface="Montserrat Medium"/>
                <a:sym typeface="Montserrat Medium"/>
              </a:rPr>
              <a:t>Concerns: </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hooks on the closet door = good alternative </a:t>
            </a:r>
            <a:endParaRPr sz="1100">
              <a:solidFill>
                <a:srgbClr val="202124"/>
              </a:solidFill>
              <a:highlight>
                <a:srgbClr val="F8F9FA"/>
              </a:highlight>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stops closet door from being fully closed.</a:t>
            </a:r>
            <a:endParaRPr sz="1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5"/>
          <p:cNvSpPr txBox="1"/>
          <p:nvPr>
            <p:ph type="title"/>
          </p:nvPr>
        </p:nvSpPr>
        <p:spPr>
          <a:xfrm>
            <a:off x="134475" y="97175"/>
            <a:ext cx="7959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team’s work added </a:t>
            </a:r>
            <a:r>
              <a:rPr lang="en">
                <a:solidFill>
                  <a:srgbClr val="1E9D8A"/>
                </a:solidFill>
              </a:rPr>
              <a:t>value</a:t>
            </a:r>
            <a:r>
              <a:rPr lang="en"/>
              <a:t> to this project through </a:t>
            </a:r>
            <a:r>
              <a:rPr lang="en">
                <a:solidFill>
                  <a:schemeClr val="accent3"/>
                </a:solidFill>
              </a:rPr>
              <a:t>maximizing space</a:t>
            </a:r>
            <a:r>
              <a:rPr lang="en"/>
              <a:t> and </a:t>
            </a:r>
            <a:r>
              <a:rPr lang="en">
                <a:solidFill>
                  <a:schemeClr val="accent3"/>
                </a:solidFill>
              </a:rPr>
              <a:t>improving storage</a:t>
            </a:r>
            <a:r>
              <a:rPr lang="en"/>
              <a:t> through our </a:t>
            </a:r>
            <a:r>
              <a:rPr lang="en">
                <a:solidFill>
                  <a:schemeClr val="accent3"/>
                </a:solidFill>
              </a:rPr>
              <a:t>chosen design </a:t>
            </a:r>
            <a:endParaRPr>
              <a:solidFill>
                <a:schemeClr val="accent3"/>
              </a:solidFill>
            </a:endParaRPr>
          </a:p>
        </p:txBody>
      </p:sp>
      <p:pic>
        <p:nvPicPr>
          <p:cNvPr id="494" name="Google Shape;494;p25"/>
          <p:cNvPicPr preferRelativeResize="0"/>
          <p:nvPr/>
        </p:nvPicPr>
        <p:blipFill rotWithShape="1">
          <a:blip r:embed="rId3">
            <a:alphaModFix/>
          </a:blip>
          <a:srcRect b="15578" l="13005" r="45348" t="45860"/>
          <a:stretch/>
        </p:blipFill>
        <p:spPr>
          <a:xfrm>
            <a:off x="452550" y="2451000"/>
            <a:ext cx="1860525" cy="2298851"/>
          </a:xfrm>
          <a:prstGeom prst="rect">
            <a:avLst/>
          </a:prstGeom>
          <a:noFill/>
          <a:ln>
            <a:noFill/>
          </a:ln>
        </p:spPr>
      </p:pic>
      <p:pic>
        <p:nvPicPr>
          <p:cNvPr id="495" name="Google Shape;495;p25"/>
          <p:cNvPicPr preferRelativeResize="0"/>
          <p:nvPr/>
        </p:nvPicPr>
        <p:blipFill>
          <a:blip r:embed="rId4">
            <a:alphaModFix/>
          </a:blip>
          <a:stretch>
            <a:fillRect/>
          </a:stretch>
        </p:blipFill>
        <p:spPr>
          <a:xfrm>
            <a:off x="3547713" y="2821113"/>
            <a:ext cx="1634999" cy="1781249"/>
          </a:xfrm>
          <a:prstGeom prst="rect">
            <a:avLst/>
          </a:prstGeom>
          <a:noFill/>
          <a:ln>
            <a:noFill/>
          </a:ln>
        </p:spPr>
      </p:pic>
      <p:pic>
        <p:nvPicPr>
          <p:cNvPr id="496" name="Google Shape;496;p25"/>
          <p:cNvPicPr preferRelativeResize="0"/>
          <p:nvPr/>
        </p:nvPicPr>
        <p:blipFill rotWithShape="1">
          <a:blip r:embed="rId5">
            <a:alphaModFix/>
          </a:blip>
          <a:srcRect b="15114" l="24064" r="5754" t="32999"/>
          <a:stretch/>
        </p:blipFill>
        <p:spPr>
          <a:xfrm>
            <a:off x="6440425" y="2565813"/>
            <a:ext cx="2187725" cy="2158374"/>
          </a:xfrm>
          <a:prstGeom prst="rect">
            <a:avLst/>
          </a:prstGeom>
          <a:noFill/>
          <a:ln>
            <a:noFill/>
          </a:ln>
        </p:spPr>
      </p:pic>
      <p:sp>
        <p:nvSpPr>
          <p:cNvPr id="497" name="Google Shape;497;p25"/>
          <p:cNvSpPr txBox="1"/>
          <p:nvPr/>
        </p:nvSpPr>
        <p:spPr>
          <a:xfrm>
            <a:off x="263900" y="1163763"/>
            <a:ext cx="8202600" cy="178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434343"/>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434343"/>
              </a:buClr>
              <a:buSzPts val="1300"/>
              <a:buFont typeface="Montserrat Medium"/>
              <a:buChar char="-"/>
            </a:pPr>
            <a:r>
              <a:rPr lang="en" sz="1300">
                <a:solidFill>
                  <a:srgbClr val="434343"/>
                </a:solidFill>
                <a:latin typeface="Montserrat Medium"/>
                <a:ea typeface="Montserrat Medium"/>
                <a:cs typeface="Montserrat Medium"/>
                <a:sym typeface="Montserrat Medium"/>
              </a:rPr>
              <a:t>Providing a general layout to maximize space in rooms and hold more people </a:t>
            </a:r>
            <a:endParaRPr sz="1300">
              <a:solidFill>
                <a:srgbClr val="434343"/>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434343"/>
              </a:buClr>
              <a:buSzPts val="1300"/>
              <a:buFont typeface="Montserrat Medium"/>
              <a:buChar char="-"/>
            </a:pPr>
            <a:r>
              <a:rPr lang="en" sz="1300">
                <a:solidFill>
                  <a:srgbClr val="434343"/>
                </a:solidFill>
                <a:latin typeface="Montserrat Medium"/>
                <a:ea typeface="Montserrat Medium"/>
                <a:cs typeface="Montserrat Medium"/>
                <a:sym typeface="Montserrat Medium"/>
              </a:rPr>
              <a:t>Implementing more adaptable storage and furniture and replacing older storage units (filing cabinets).</a:t>
            </a:r>
            <a:endParaRPr sz="1300">
              <a:solidFill>
                <a:schemeClr val="dk1"/>
              </a:solidFill>
              <a:latin typeface="Montserrat Medium"/>
              <a:ea typeface="Montserrat Medium"/>
              <a:cs typeface="Montserrat Medium"/>
              <a:sym typeface="Montserrat Medium"/>
            </a:endParaRPr>
          </a:p>
        </p:txBody>
      </p:sp>
      <p:sp>
        <p:nvSpPr>
          <p:cNvPr id="498" name="Google Shape;498;p25"/>
          <p:cNvSpPr/>
          <p:nvPr/>
        </p:nvSpPr>
        <p:spPr>
          <a:xfrm rot="-10797824">
            <a:off x="2476375" y="3456900"/>
            <a:ext cx="947700" cy="376200"/>
          </a:xfrm>
          <a:prstGeom prst="leftArrow">
            <a:avLst>
              <a:gd fmla="val 50000" name="adj1"/>
              <a:gd fmla="val 50000" name="adj2"/>
            </a:avLst>
          </a:prstGeom>
          <a:solidFill>
            <a:srgbClr val="1E9D8A"/>
          </a:solidFill>
          <a:ln cap="flat" cmpd="sng" w="9525">
            <a:solidFill>
              <a:srgbClr val="8135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99" name="Google Shape;499;p25"/>
          <p:cNvSpPr/>
          <p:nvPr/>
        </p:nvSpPr>
        <p:spPr>
          <a:xfrm rot="-10797824">
            <a:off x="5351250" y="3450175"/>
            <a:ext cx="947700" cy="376200"/>
          </a:xfrm>
          <a:prstGeom prst="leftArrow">
            <a:avLst>
              <a:gd fmla="val 50000" name="adj1"/>
              <a:gd fmla="val 50000" name="adj2"/>
            </a:avLst>
          </a:prstGeom>
          <a:solidFill>
            <a:srgbClr val="1E9D8A"/>
          </a:solidFill>
          <a:ln cap="flat" cmpd="sng" w="9525">
            <a:solidFill>
              <a:srgbClr val="8135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00" name="Google Shape;50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25"/>
          <p:cNvPicPr preferRelativeResize="0"/>
          <p:nvPr/>
        </p:nvPicPr>
        <p:blipFill>
          <a:blip r:embed="rId6">
            <a:alphaModFix/>
          </a:blip>
          <a:stretch>
            <a:fillRect/>
          </a:stretch>
        </p:blipFill>
        <p:spPr>
          <a:xfrm>
            <a:off x="8255525" y="0"/>
            <a:ext cx="888475" cy="899094"/>
          </a:xfrm>
          <a:prstGeom prst="rect">
            <a:avLst/>
          </a:prstGeom>
          <a:noFill/>
          <a:ln>
            <a:noFill/>
          </a:ln>
        </p:spPr>
      </p:pic>
      <p:sp>
        <p:nvSpPr>
          <p:cNvPr id="502" name="Google Shape;502;p25"/>
          <p:cNvSpPr txBox="1"/>
          <p:nvPr/>
        </p:nvSpPr>
        <p:spPr>
          <a:xfrm>
            <a:off x="82123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txBox="1"/>
          <p:nvPr>
            <p:ph type="title"/>
          </p:nvPr>
        </p:nvSpPr>
        <p:spPr>
          <a:xfrm>
            <a:off x="92450" y="125725"/>
            <a:ext cx="87603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r>
              <a:rPr lang="en">
                <a:solidFill>
                  <a:schemeClr val="accent3"/>
                </a:solidFill>
              </a:rPr>
              <a:t>implemented</a:t>
            </a:r>
            <a:r>
              <a:rPr lang="en"/>
              <a:t> our </a:t>
            </a:r>
            <a:r>
              <a:rPr lang="en">
                <a:solidFill>
                  <a:schemeClr val="accent3"/>
                </a:solidFill>
              </a:rPr>
              <a:t>Measures of Success</a:t>
            </a:r>
            <a:r>
              <a:rPr lang="en"/>
              <a:t> giv</a:t>
            </a:r>
            <a:r>
              <a:rPr lang="en"/>
              <a:t>en the </a:t>
            </a:r>
            <a:r>
              <a:rPr lang="en">
                <a:solidFill>
                  <a:schemeClr val="accent3"/>
                </a:solidFill>
              </a:rPr>
              <a:t>time constrai</a:t>
            </a:r>
            <a:r>
              <a:rPr lang="en">
                <a:solidFill>
                  <a:schemeClr val="accent3"/>
                </a:solidFill>
              </a:rPr>
              <a:t>nt</a:t>
            </a:r>
            <a:endParaRPr>
              <a:solidFill>
                <a:schemeClr val="accent3"/>
              </a:solidFill>
            </a:endParaRPr>
          </a:p>
        </p:txBody>
      </p:sp>
      <p:sp>
        <p:nvSpPr>
          <p:cNvPr id="508" name="Google Shape;50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26"/>
          <p:cNvPicPr preferRelativeResize="0"/>
          <p:nvPr/>
        </p:nvPicPr>
        <p:blipFill>
          <a:blip r:embed="rId3">
            <a:alphaModFix/>
          </a:blip>
          <a:stretch>
            <a:fillRect/>
          </a:stretch>
        </p:blipFill>
        <p:spPr>
          <a:xfrm>
            <a:off x="8277250" y="6675"/>
            <a:ext cx="866750" cy="877100"/>
          </a:xfrm>
          <a:prstGeom prst="rect">
            <a:avLst/>
          </a:prstGeom>
          <a:noFill/>
          <a:ln>
            <a:noFill/>
          </a:ln>
        </p:spPr>
      </p:pic>
      <p:sp>
        <p:nvSpPr>
          <p:cNvPr id="510" name="Google Shape;510;p26"/>
          <p:cNvSpPr txBox="1"/>
          <p:nvPr/>
        </p:nvSpPr>
        <p:spPr>
          <a:xfrm>
            <a:off x="82234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
        <p:nvSpPr>
          <p:cNvPr id="511" name="Google Shape;511;p26"/>
          <p:cNvSpPr/>
          <p:nvPr/>
        </p:nvSpPr>
        <p:spPr>
          <a:xfrm>
            <a:off x="1063110" y="2760791"/>
            <a:ext cx="1802523" cy="599841"/>
          </a:xfrm>
          <a:prstGeom prst="flowChartProcess">
            <a:avLst/>
          </a:pr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26"/>
          <p:cNvSpPr/>
          <p:nvPr/>
        </p:nvSpPr>
        <p:spPr>
          <a:xfrm>
            <a:off x="3015208" y="1674016"/>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26"/>
          <p:cNvSpPr/>
          <p:nvPr/>
        </p:nvSpPr>
        <p:spPr>
          <a:xfrm>
            <a:off x="3015208" y="3732143"/>
            <a:ext cx="1802523" cy="599841"/>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Ideal Testing</a:t>
            </a:r>
            <a:endParaRPr>
              <a:latin typeface="Montserrat"/>
              <a:ea typeface="Montserrat"/>
              <a:cs typeface="Montserrat"/>
              <a:sym typeface="Montserrat"/>
            </a:endParaRPr>
          </a:p>
        </p:txBody>
      </p:sp>
      <p:sp>
        <p:nvSpPr>
          <p:cNvPr id="514" name="Google Shape;514;p26"/>
          <p:cNvSpPr/>
          <p:nvPr/>
        </p:nvSpPr>
        <p:spPr>
          <a:xfrm>
            <a:off x="5426781" y="1074175"/>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Testing for One Week</a:t>
            </a:r>
            <a:endParaRPr>
              <a:latin typeface="Montserrat"/>
              <a:ea typeface="Montserrat"/>
              <a:cs typeface="Montserrat"/>
              <a:sym typeface="Montserrat"/>
            </a:endParaRPr>
          </a:p>
        </p:txBody>
      </p:sp>
      <p:sp>
        <p:nvSpPr>
          <p:cNvPr id="515" name="Google Shape;515;p26"/>
          <p:cNvSpPr/>
          <p:nvPr/>
        </p:nvSpPr>
        <p:spPr>
          <a:xfrm>
            <a:off x="5426781" y="2273857"/>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Montserrat"/>
                <a:ea typeface="Montserrat"/>
                <a:cs typeface="Montserrat"/>
                <a:sym typeface="Montserrat"/>
              </a:rPr>
              <a:t>Design Implemented in Only One Room</a:t>
            </a:r>
            <a:endParaRPr sz="1300">
              <a:latin typeface="Montserrat"/>
              <a:ea typeface="Montserrat"/>
              <a:cs typeface="Montserrat"/>
              <a:sym typeface="Montserrat"/>
            </a:endParaRPr>
          </a:p>
        </p:txBody>
      </p:sp>
      <p:sp>
        <p:nvSpPr>
          <p:cNvPr id="516" name="Google Shape;516;p26"/>
          <p:cNvSpPr/>
          <p:nvPr/>
        </p:nvSpPr>
        <p:spPr>
          <a:xfrm>
            <a:off x="5426781" y="3132302"/>
            <a:ext cx="1802523" cy="599841"/>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Testing for Four Weeks</a:t>
            </a:r>
            <a:endParaRPr>
              <a:latin typeface="Montserrat"/>
              <a:ea typeface="Montserrat"/>
              <a:cs typeface="Montserrat"/>
              <a:sym typeface="Montserrat"/>
            </a:endParaRPr>
          </a:p>
        </p:txBody>
      </p:sp>
      <p:sp>
        <p:nvSpPr>
          <p:cNvPr id="517" name="Google Shape;517;p26"/>
          <p:cNvSpPr/>
          <p:nvPr/>
        </p:nvSpPr>
        <p:spPr>
          <a:xfrm>
            <a:off x="5426792" y="4331973"/>
            <a:ext cx="1924083" cy="599852"/>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Impl</a:t>
            </a:r>
            <a:r>
              <a:rPr b="1" lang="en" sz="1100">
                <a:solidFill>
                  <a:srgbClr val="FFFFFF"/>
                </a:solidFill>
                <a:latin typeface="Montserrat"/>
                <a:ea typeface="Montserrat"/>
                <a:cs typeface="Montserrat"/>
                <a:sym typeface="Montserrat"/>
              </a:rPr>
              <a:t>ementing Design in Multiple Rooms of Various Si</a:t>
            </a:r>
            <a:r>
              <a:rPr b="1" lang="en" sz="1100">
                <a:solidFill>
                  <a:srgbClr val="FFFFFF"/>
                </a:solidFill>
                <a:latin typeface="Montserrat"/>
                <a:ea typeface="Montserrat"/>
                <a:cs typeface="Montserrat"/>
                <a:sym typeface="Montserrat"/>
              </a:rPr>
              <a:t>zes</a:t>
            </a:r>
            <a:endParaRPr sz="1000">
              <a:latin typeface="Montserrat"/>
              <a:ea typeface="Montserrat"/>
              <a:cs typeface="Montserrat"/>
              <a:sym typeface="Montserrat"/>
            </a:endParaRPr>
          </a:p>
        </p:txBody>
      </p:sp>
      <p:cxnSp>
        <p:nvCxnSpPr>
          <p:cNvPr id="518" name="Google Shape;518;p26"/>
          <p:cNvCxnSpPr>
            <a:stCxn id="511" idx="0"/>
            <a:endCxn id="512" idx="1"/>
          </p:cNvCxnSpPr>
          <p:nvPr/>
        </p:nvCxnSpPr>
        <p:spPr>
          <a:xfrm rot="-5400000">
            <a:off x="2096372" y="1841891"/>
            <a:ext cx="786900" cy="1050900"/>
          </a:xfrm>
          <a:prstGeom prst="bentConnector2">
            <a:avLst/>
          </a:prstGeom>
          <a:noFill/>
          <a:ln cap="flat" cmpd="sng" w="9525">
            <a:solidFill>
              <a:srgbClr val="000000"/>
            </a:solidFill>
            <a:prstDash val="solid"/>
            <a:round/>
            <a:headEnd len="med" w="med" type="none"/>
            <a:tailEnd len="med" w="med" type="none"/>
          </a:ln>
        </p:spPr>
      </p:cxnSp>
      <p:cxnSp>
        <p:nvCxnSpPr>
          <p:cNvPr id="519" name="Google Shape;519;p26"/>
          <p:cNvCxnSpPr>
            <a:stCxn id="511" idx="2"/>
            <a:endCxn id="513" idx="1"/>
          </p:cNvCxnSpPr>
          <p:nvPr/>
        </p:nvCxnSpPr>
        <p:spPr>
          <a:xfrm flipH="1" rot="-5400000">
            <a:off x="2154122" y="3170882"/>
            <a:ext cx="671400" cy="1050900"/>
          </a:xfrm>
          <a:prstGeom prst="bentConnector2">
            <a:avLst/>
          </a:prstGeom>
          <a:noFill/>
          <a:ln cap="flat" cmpd="sng" w="9525">
            <a:solidFill>
              <a:srgbClr val="000000"/>
            </a:solidFill>
            <a:prstDash val="solid"/>
            <a:round/>
            <a:headEnd len="med" w="med" type="none"/>
            <a:tailEnd len="med" w="med" type="none"/>
          </a:ln>
        </p:spPr>
      </p:cxnSp>
      <p:cxnSp>
        <p:nvCxnSpPr>
          <p:cNvPr id="520" name="Google Shape;520;p26"/>
          <p:cNvCxnSpPr>
            <a:stCxn id="512" idx="3"/>
            <a:endCxn id="514" idx="1"/>
          </p:cNvCxnSpPr>
          <p:nvPr/>
        </p:nvCxnSpPr>
        <p:spPr>
          <a:xfrm flipH="1" rot="10800000">
            <a:off x="4817731" y="1374236"/>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1" name="Google Shape;521;p26"/>
          <p:cNvCxnSpPr>
            <a:stCxn id="512" idx="3"/>
            <a:endCxn id="515" idx="1"/>
          </p:cNvCxnSpPr>
          <p:nvPr/>
        </p:nvCxnSpPr>
        <p:spPr>
          <a:xfrm>
            <a:off x="4817731" y="1973936"/>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2" name="Google Shape;522;p26"/>
          <p:cNvCxnSpPr>
            <a:stCxn id="513" idx="3"/>
            <a:endCxn id="516" idx="1"/>
          </p:cNvCxnSpPr>
          <p:nvPr/>
        </p:nvCxnSpPr>
        <p:spPr>
          <a:xfrm flipH="1" rot="10800000">
            <a:off x="4817731" y="3432364"/>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3" name="Google Shape;523;p26"/>
          <p:cNvCxnSpPr>
            <a:stCxn id="513" idx="3"/>
            <a:endCxn id="517" idx="1"/>
          </p:cNvCxnSpPr>
          <p:nvPr/>
        </p:nvCxnSpPr>
        <p:spPr>
          <a:xfrm>
            <a:off x="4817731" y="4032064"/>
            <a:ext cx="609000" cy="599700"/>
          </a:xfrm>
          <a:prstGeom prst="bentConnector3">
            <a:avLst>
              <a:gd fmla="val 50005" name="adj1"/>
            </a:avLst>
          </a:prstGeom>
          <a:noFill/>
          <a:ln cap="flat" cmpd="sng" w="9525">
            <a:solidFill>
              <a:srgbClr val="000000"/>
            </a:solidFill>
            <a:prstDash val="solid"/>
            <a:round/>
            <a:headEnd len="med" w="med" type="none"/>
            <a:tailEnd len="med" w="med" type="none"/>
          </a:ln>
        </p:spPr>
      </p:cxnSp>
      <p:sp>
        <p:nvSpPr>
          <p:cNvPr id="524" name="Google Shape;524;p26"/>
          <p:cNvSpPr txBox="1"/>
          <p:nvPr/>
        </p:nvSpPr>
        <p:spPr>
          <a:xfrm>
            <a:off x="1044700" y="2678778"/>
            <a:ext cx="1839300" cy="5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Implemented Testing vs. Ideal Testing</a:t>
            </a:r>
            <a:endParaRPr b="1" sz="1200">
              <a:solidFill>
                <a:srgbClr val="FFFFFF"/>
              </a:solidFill>
              <a:latin typeface="Montserrat"/>
              <a:ea typeface="Montserrat"/>
              <a:cs typeface="Montserrat"/>
              <a:sym typeface="Montserrat"/>
            </a:endParaRPr>
          </a:p>
        </p:txBody>
      </p:sp>
      <p:sp>
        <p:nvSpPr>
          <p:cNvPr id="525" name="Google Shape;525;p26"/>
          <p:cNvSpPr txBox="1"/>
          <p:nvPr/>
        </p:nvSpPr>
        <p:spPr>
          <a:xfrm>
            <a:off x="3162242" y="1674020"/>
            <a:ext cx="15084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Implemented</a:t>
            </a:r>
            <a:r>
              <a:rPr b="1" lang="en">
                <a:solidFill>
                  <a:srgbClr val="FFFFFF"/>
                </a:solidFill>
                <a:latin typeface="Montserrat"/>
                <a:ea typeface="Montserrat"/>
                <a:cs typeface="Montserrat"/>
                <a:sym typeface="Montserrat"/>
              </a:rPr>
              <a:t> Test</a:t>
            </a:r>
            <a:r>
              <a:rPr b="1" lang="en">
                <a:solidFill>
                  <a:srgbClr val="FFFFFF"/>
                </a:solidFill>
                <a:latin typeface="Montserrat"/>
                <a:ea typeface="Montserrat"/>
                <a:cs typeface="Montserrat"/>
                <a:sym typeface="Montserrat"/>
              </a:rPr>
              <a:t>ing</a:t>
            </a:r>
            <a:endParaRPr b="1">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7"/>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Given our team’s </a:t>
            </a:r>
            <a:r>
              <a:rPr lang="en">
                <a:solidFill>
                  <a:schemeClr val="accent3"/>
                </a:solidFill>
              </a:rPr>
              <a:t>progress </a:t>
            </a:r>
            <a:r>
              <a:rPr lang="en"/>
              <a:t>on this project, our </a:t>
            </a:r>
            <a:r>
              <a:rPr lang="en">
                <a:solidFill>
                  <a:schemeClr val="accent3"/>
                </a:solidFill>
              </a:rPr>
              <a:t>next steps</a:t>
            </a:r>
            <a:r>
              <a:rPr lang="en"/>
              <a:t> would be</a:t>
            </a:r>
            <a:endParaRPr/>
          </a:p>
        </p:txBody>
      </p:sp>
      <p:sp>
        <p:nvSpPr>
          <p:cNvPr id="531" name="Google Shape;53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32" name="Google Shape;532;p27"/>
          <p:cNvGrpSpPr/>
          <p:nvPr/>
        </p:nvGrpSpPr>
        <p:grpSpPr>
          <a:xfrm>
            <a:off x="2688757" y="1042969"/>
            <a:ext cx="3768522" cy="3774409"/>
            <a:chOff x="2675582" y="676586"/>
            <a:chExt cx="3793942" cy="3790328"/>
          </a:xfrm>
        </p:grpSpPr>
        <p:sp>
          <p:nvSpPr>
            <p:cNvPr id="533" name="Google Shape;533;p27"/>
            <p:cNvSpPr/>
            <p:nvPr/>
          </p:nvSpPr>
          <p:spPr>
            <a:xfrm rot="-7199815">
              <a:off x="3183352" y="1184485"/>
              <a:ext cx="2774659" cy="2774659"/>
            </a:xfrm>
            <a:prstGeom prst="blockArc">
              <a:avLst>
                <a:gd fmla="val 12622480" name="adj1"/>
                <a:gd fmla="val 18176457" name="adj2"/>
                <a:gd fmla="val 20786"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rot="3600185">
              <a:off x="3187094" y="1184439"/>
              <a:ext cx="2774659" cy="2774659"/>
            </a:xfrm>
            <a:prstGeom prst="blockArc">
              <a:avLst>
                <a:gd fmla="val 12564381" name="adj1"/>
                <a:gd fmla="val 18346131" name="adj2"/>
                <a:gd fmla="val 20844"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rot="9000185">
              <a:off x="3185977" y="1184485"/>
              <a:ext cx="2774659" cy="2774659"/>
            </a:xfrm>
            <a:prstGeom prst="blockArc">
              <a:avLst>
                <a:gd fmla="val 12622480" name="adj1"/>
                <a:gd fmla="val 18081133" name="adj2"/>
                <a:gd fmla="val 20809"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7"/>
            <p:cNvGrpSpPr/>
            <p:nvPr/>
          </p:nvGrpSpPr>
          <p:grpSpPr>
            <a:xfrm rot="5400000">
              <a:off x="5379663" y="2278951"/>
              <a:ext cx="585001" cy="585472"/>
              <a:chOff x="1967628" y="812211"/>
              <a:chExt cx="588000" cy="588000"/>
            </a:xfrm>
          </p:grpSpPr>
          <p:sp>
            <p:nvSpPr>
              <p:cNvPr id="538" name="Google Shape;538;p2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27"/>
            <p:cNvGrpSpPr/>
            <p:nvPr/>
          </p:nvGrpSpPr>
          <p:grpSpPr>
            <a:xfrm rot="10800000">
              <a:off x="4280709" y="3378529"/>
              <a:ext cx="585001" cy="585472"/>
              <a:chOff x="1967628" y="812211"/>
              <a:chExt cx="588000" cy="588000"/>
            </a:xfrm>
          </p:grpSpPr>
          <p:sp>
            <p:nvSpPr>
              <p:cNvPr id="541" name="Google Shape;541;p27"/>
              <p:cNvSpPr/>
              <p:nvPr/>
            </p:nvSpPr>
            <p:spPr>
              <a:xfrm rot="39023">
                <a:off x="1970909" y="815492"/>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rot="10800000">
                <a:off x="1970875" y="815525"/>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7"/>
            <p:cNvGrpSpPr/>
            <p:nvPr/>
          </p:nvGrpSpPr>
          <p:grpSpPr>
            <a:xfrm rot="-5400000">
              <a:off x="3179922" y="2281478"/>
              <a:ext cx="585001" cy="585472"/>
              <a:chOff x="1967628" y="812211"/>
              <a:chExt cx="588000" cy="588000"/>
            </a:xfrm>
          </p:grpSpPr>
          <p:sp>
            <p:nvSpPr>
              <p:cNvPr id="544" name="Google Shape;544;p2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27"/>
            <p:cNvSpPr txBox="1"/>
            <p:nvPr/>
          </p:nvSpPr>
          <p:spPr>
            <a:xfrm>
              <a:off x="3540397" y="163302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547" name="Google Shape;547;p27"/>
            <p:cNvSpPr txBox="1"/>
            <p:nvPr/>
          </p:nvSpPr>
          <p:spPr>
            <a:xfrm>
              <a:off x="3489631" y="31733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548" name="Google Shape;548;p27"/>
            <p:cNvSpPr txBox="1"/>
            <p:nvPr/>
          </p:nvSpPr>
          <p:spPr>
            <a:xfrm>
              <a:off x="5098099" y="3249300"/>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49" name="Google Shape;549;p27"/>
            <p:cNvGrpSpPr/>
            <p:nvPr/>
          </p:nvGrpSpPr>
          <p:grpSpPr>
            <a:xfrm>
              <a:off x="4261689" y="1180926"/>
              <a:ext cx="585001" cy="585530"/>
              <a:chOff x="1967628" y="812211"/>
              <a:chExt cx="588000" cy="588000"/>
            </a:xfrm>
          </p:grpSpPr>
          <p:sp>
            <p:nvSpPr>
              <p:cNvPr id="550" name="Google Shape;550;p27"/>
              <p:cNvSpPr/>
              <p:nvPr/>
            </p:nvSpPr>
            <p:spPr>
              <a:xfrm rot="39023">
                <a:off x="1970909" y="815492"/>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rot="10800000">
                <a:off x="1970875" y="815525"/>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7"/>
            <p:cNvSpPr txBox="1"/>
            <p:nvPr/>
          </p:nvSpPr>
          <p:spPr>
            <a:xfrm>
              <a:off x="5012660" y="1520815"/>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553" name="Google Shape;553;p27"/>
          <p:cNvGrpSpPr/>
          <p:nvPr/>
        </p:nvGrpSpPr>
        <p:grpSpPr>
          <a:xfrm>
            <a:off x="456863" y="1716750"/>
            <a:ext cx="3362713" cy="1289700"/>
            <a:chOff x="323500" y="1170475"/>
            <a:chExt cx="3362713" cy="1289700"/>
          </a:xfrm>
        </p:grpSpPr>
        <p:sp>
          <p:nvSpPr>
            <p:cNvPr id="554" name="Google Shape;554;p27"/>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Continue to remodel other club rooms using our design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555" name="Google Shape;555;p27"/>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556" name="Google Shape;556;p27"/>
          <p:cNvGrpSpPr/>
          <p:nvPr/>
        </p:nvGrpSpPr>
        <p:grpSpPr>
          <a:xfrm>
            <a:off x="365538" y="3331400"/>
            <a:ext cx="3629413" cy="1289700"/>
            <a:chOff x="323500" y="2828275"/>
            <a:chExt cx="3629413" cy="1289700"/>
          </a:xfrm>
        </p:grpSpPr>
        <p:sp>
          <p:nvSpPr>
            <p:cNvPr id="557" name="Google Shape;557;p27"/>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Measure the additional space and storage gained after the redesign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558" name="Google Shape;558;p27"/>
            <p:cNvCxnSpPr/>
            <p:nvPr/>
          </p:nvCxnSpPr>
          <p:spPr>
            <a:xfrm rot="10800000">
              <a:off x="2641913" y="3489425"/>
              <a:ext cx="1311000" cy="0"/>
            </a:xfrm>
            <a:prstGeom prst="straightConnector1">
              <a:avLst/>
            </a:prstGeom>
            <a:noFill/>
            <a:ln cap="flat" cmpd="sng" w="9525">
              <a:solidFill>
                <a:srgbClr val="1D7E75"/>
              </a:solidFill>
              <a:prstDash val="solid"/>
              <a:round/>
              <a:headEnd len="sm" w="sm" type="none"/>
              <a:tailEnd len="med" w="med" type="oval"/>
            </a:ln>
          </p:spPr>
        </p:cxnSp>
      </p:grpSp>
      <p:grpSp>
        <p:nvGrpSpPr>
          <p:cNvPr id="559" name="Google Shape;559;p27"/>
          <p:cNvGrpSpPr/>
          <p:nvPr/>
        </p:nvGrpSpPr>
        <p:grpSpPr>
          <a:xfrm>
            <a:off x="5209838" y="1623450"/>
            <a:ext cx="3610650" cy="1289700"/>
            <a:chOff x="5209825" y="1060350"/>
            <a:chExt cx="3610650" cy="1289700"/>
          </a:xfrm>
        </p:grpSpPr>
        <p:sp>
          <p:nvSpPr>
            <p:cNvPr id="560" name="Google Shape;560;p27"/>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Improve design based on user feedback</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561" name="Google Shape;561;p27"/>
            <p:cNvCxnSpPr/>
            <p:nvPr/>
          </p:nvCxnSpPr>
          <p:spPr>
            <a:xfrm>
              <a:off x="5209825"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562" name="Google Shape;562;p27"/>
          <p:cNvGrpSpPr/>
          <p:nvPr/>
        </p:nvGrpSpPr>
        <p:grpSpPr>
          <a:xfrm>
            <a:off x="5209838" y="3331400"/>
            <a:ext cx="3610650" cy="1289700"/>
            <a:chOff x="5209825" y="3020450"/>
            <a:chExt cx="3610650" cy="1289700"/>
          </a:xfrm>
        </p:grpSpPr>
        <p:sp>
          <p:nvSpPr>
            <p:cNvPr id="563" name="Google Shape;563;p27"/>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Conduct</a:t>
              </a:r>
              <a:r>
                <a:rPr b="1" lang="en" sz="1500">
                  <a:solidFill>
                    <a:schemeClr val="dk1"/>
                  </a:solidFill>
                  <a:latin typeface="Montserrat"/>
                  <a:ea typeface="Montserrat"/>
                  <a:cs typeface="Montserrat"/>
                  <a:sym typeface="Montserrat"/>
                </a:rPr>
                <a:t> Surveys with more clubs to measure club members’ satisfaction with renovation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564" name="Google Shape;564;p27"/>
            <p:cNvCxnSpPr/>
            <p:nvPr/>
          </p:nvCxnSpPr>
          <p:spPr>
            <a:xfrm>
              <a:off x="5209825" y="3648300"/>
              <a:ext cx="1286700" cy="0"/>
            </a:xfrm>
            <a:prstGeom prst="straightConnector1">
              <a:avLst/>
            </a:prstGeom>
            <a:noFill/>
            <a:ln cap="flat" cmpd="sng" w="9525">
              <a:solidFill>
                <a:srgbClr val="1B786F"/>
              </a:solidFill>
              <a:prstDash val="solid"/>
              <a:round/>
              <a:headEnd len="sm" w="sm" type="none"/>
              <a:tailEnd len="med" w="med" type="oval"/>
            </a:ln>
          </p:spPr>
        </p:cxnSp>
      </p:grpSp>
      <p:pic>
        <p:nvPicPr>
          <p:cNvPr id="565" name="Google Shape;565;p27"/>
          <p:cNvPicPr preferRelativeResize="0"/>
          <p:nvPr/>
        </p:nvPicPr>
        <p:blipFill>
          <a:blip r:embed="rId3">
            <a:alphaModFix/>
          </a:blip>
          <a:stretch>
            <a:fillRect/>
          </a:stretch>
        </p:blipFill>
        <p:spPr>
          <a:xfrm>
            <a:off x="8168623" y="-2"/>
            <a:ext cx="896700" cy="907425"/>
          </a:xfrm>
          <a:prstGeom prst="rect">
            <a:avLst/>
          </a:prstGeom>
          <a:noFill/>
          <a:ln>
            <a:noFill/>
          </a:ln>
        </p:spPr>
      </p:pic>
      <p:sp>
        <p:nvSpPr>
          <p:cNvPr id="566" name="Google Shape;566;p27"/>
          <p:cNvSpPr txBox="1"/>
          <p:nvPr/>
        </p:nvSpPr>
        <p:spPr>
          <a:xfrm>
            <a:off x="82123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8"/>
          <p:cNvSpPr txBox="1"/>
          <p:nvPr>
            <p:ph idx="1" type="body"/>
          </p:nvPr>
        </p:nvSpPr>
        <p:spPr>
          <a:xfrm>
            <a:off x="720000" y="542875"/>
            <a:ext cx="7704000" cy="453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[1] </a:t>
            </a:r>
            <a:r>
              <a:rPr lang="en">
                <a:solidFill>
                  <a:schemeClr val="dk1"/>
                </a:solidFill>
                <a:latin typeface="Times New Roman"/>
                <a:ea typeface="Times New Roman"/>
                <a:cs typeface="Times New Roman"/>
                <a:sym typeface="Times New Roman"/>
              </a:rPr>
              <a:t>A. Ahmed et al., “TUT0114 Team 095 First Client Meeting,” February 5, 2024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[2] </a:t>
            </a:r>
            <a:r>
              <a:rPr lang="en">
                <a:solidFill>
                  <a:schemeClr val="dk1"/>
                </a:solidFill>
                <a:highlight>
                  <a:srgbClr val="FFFFFF"/>
                </a:highlight>
                <a:latin typeface="Times New Roman"/>
                <a:ea typeface="Times New Roman"/>
                <a:cs typeface="Times New Roman"/>
                <a:sym typeface="Times New Roman"/>
              </a:rPr>
              <a:t>Ontario Building Code, O Reg. 332/12 s.3.1.17(1)</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[3] "Universal Storage." Steelcase. </a:t>
            </a:r>
            <a:r>
              <a:rPr lang="en">
                <a:solidFill>
                  <a:srgbClr val="0B57D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https://www.steelcase.com/products/systems-storage/universal-storage/</a:t>
            </a:r>
            <a:r>
              <a:rPr lang="en">
                <a:solidFill>
                  <a:srgbClr val="444746"/>
                </a:solidFill>
                <a:highlight>
                  <a:srgbClr val="FFFFFF"/>
                </a:highlight>
                <a:latin typeface="Times New Roman"/>
                <a:ea typeface="Times New Roman"/>
                <a:cs typeface="Times New Roman"/>
                <a:sym typeface="Times New Roman"/>
              </a:rPr>
              <a:t> </a:t>
            </a:r>
            <a:r>
              <a:rPr lang="en">
                <a:solidFill>
                  <a:schemeClr val="dk1"/>
                </a:solidFill>
                <a:highlight>
                  <a:srgbClr val="FFFFFF"/>
                </a:highlight>
                <a:latin typeface="Times New Roman"/>
                <a:ea typeface="Times New Roman"/>
                <a:cs typeface="Times New Roman"/>
                <a:sym typeface="Times New Roman"/>
              </a:rPr>
              <a:t>(Accessed Feb. 28, 2024).</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[4] "How to Report a Security Incident?" Shergroup. </a:t>
            </a:r>
            <a:r>
              <a:rPr lang="en"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https://shergroup.com/post/security-incident-reporting/#:~:text=A%20security%20incident%20report%20is,like%20theft%20and%20criminal%20attacks</a:t>
            </a:r>
            <a:r>
              <a:rPr lang="en">
                <a:solidFill>
                  <a:schemeClr val="dk1"/>
                </a:solidFill>
                <a:latin typeface="Times New Roman"/>
                <a:ea typeface="Times New Roman"/>
                <a:cs typeface="Times New Roman"/>
                <a:sym typeface="Times New Roman"/>
              </a:rPr>
              <a:t> (Accessed Feb. 28, 2024).</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[5] "Contact Us." St. George Campus Safety</a:t>
            </a:r>
            <a:r>
              <a:rPr lang="en">
                <a:solidFill>
                  <a:srgbClr val="444746"/>
                </a:solidFill>
                <a:latin typeface="Times New Roman"/>
                <a:ea typeface="Times New Roman"/>
                <a:cs typeface="Times New Roman"/>
                <a:sym typeface="Times New Roman"/>
              </a:rPr>
              <a:t>. </a:t>
            </a:r>
            <a:r>
              <a:rPr lang="en">
                <a:solidFill>
                  <a:srgbClr val="0B57D0"/>
                </a:solidFill>
                <a:uFill>
                  <a:noFill/>
                </a:uFill>
                <a:latin typeface="Times New Roman"/>
                <a:ea typeface="Times New Roman"/>
                <a:cs typeface="Times New Roman"/>
                <a:sym typeface="Times New Roman"/>
                <a:hlinkClick r:id="rId5">
                  <a:extLst>
                    <a:ext uri="{A12FA001-AC4F-418D-AE19-62706E023703}">
                      <ahyp:hlinkClr val="tx"/>
                    </a:ext>
                  </a:extLst>
                </a:hlinkClick>
              </a:rPr>
              <a:t>https://www.campussafety.utoronto.ca/contact-us</a:t>
            </a:r>
            <a:r>
              <a:rPr lang="en">
                <a:solidFill>
                  <a:srgbClr val="444746"/>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(Accessed Feb. 29, 2024).</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[6] Aliexpress. “Creative Paper Stool Fashion Telescopic Bench Folding Portable Space-saving Low Multi-functional Entrance Door Changing Shoe.” Accessed: March 24, 2024. [Online]. Available. </a:t>
            </a:r>
            <a:r>
              <a:rPr lang="en"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https://www.aliexpress.com/item/1005003904768434.html</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[7] Uline. “Metro Storage Cabinet - 2-Shelf, Walnut.” Accessed: March 24, 2024. [Online]. Available. </a:t>
            </a:r>
            <a:r>
              <a:rPr lang="en"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https://www.uline.ca/Product/Detail/H-10295/Office-Storage/Metro-Storage-Cabinet-2-Shelf-Walnut</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[8] Uline. “Bathroom Shelf - 12 x 5 x 4".” Accessed: March 24, 2024. [Online]. Available. </a:t>
            </a:r>
            <a:r>
              <a:rPr lang="en"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https://www.uline.ca/Product/Detail/H-9521/Bathroom-Supplies/Bathroom-Shelf-12-x-5-x-4?pricode=YM650&amp;gadtype=pla&amp;id=H-9521&amp;gad_source=1&amp;gclid=CjwKCAjwnv-vBhBdEiwABCYQAz4o9ZWMX1EjfkJ-yJm7RhLrAwW7qfOHjsLXQsi1TEXu5nyfme5XvxoCqDQQAvD_BwE</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[9] Wayfair. “Ahlayla Coffee Table.” Accessed: March 24, 2024. [Online]. Available. </a:t>
            </a:r>
            <a:r>
              <a:rPr lang="en"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https://www.wayfair.ca/Millwood-Pines--Solid-Wood-Rustic-Coffee-Table-X211115717-L441-K~C100004650.html</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1000"/>
              </a:spcAft>
              <a:buClr>
                <a:schemeClr val="dk1"/>
              </a:buClr>
              <a:buSzPts val="1100"/>
              <a:buFont typeface="Arial"/>
              <a:buNone/>
            </a:pPr>
            <a:r>
              <a:t/>
            </a:r>
            <a:endParaRPr sz="900">
              <a:solidFill>
                <a:schemeClr val="dk1"/>
              </a:solidFill>
              <a:latin typeface="Arial"/>
              <a:ea typeface="Arial"/>
              <a:cs typeface="Arial"/>
              <a:sym typeface="Arial"/>
            </a:endParaRPr>
          </a:p>
        </p:txBody>
      </p:sp>
      <p:sp>
        <p:nvSpPr>
          <p:cNvPr id="572" name="Google Shape;572;p28"/>
          <p:cNvSpPr txBox="1"/>
          <p:nvPr>
            <p:ph type="title"/>
          </p:nvPr>
        </p:nvSpPr>
        <p:spPr>
          <a:xfrm>
            <a:off x="720000" y="74425"/>
            <a:ext cx="511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73" name="Google Shape;57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9"/>
          <p:cNvSpPr txBox="1"/>
          <p:nvPr>
            <p:ph idx="1" type="body"/>
          </p:nvPr>
        </p:nvSpPr>
        <p:spPr>
          <a:xfrm>
            <a:off x="720000" y="542875"/>
            <a:ext cx="7704000" cy="453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[10] Uline. “4 Drawer/4 Drawer Pedestal Workbench - 60 x 30", Composite Wood Top.” Accessed: March 24, 2024. [Online]. Available. </a:t>
            </a:r>
            <a:r>
              <a:rPr lang="en"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uline.ca/Product/Detail/H-2171-WOOD/Pedestal-Workbenches/4-Drawer-4-Drawer-Pedestal-Workbench-60-x-30-Composite-Wood-Top?pricode=YG086&amp;gadtype=pla&amp;id=H-2171-WOOD&amp;gad_source=1&amp;gclid=CjwKCAjwnv-vBhBdEiwABCYQA4kxIXQsR2gQFT07UinnBC-FX97CbvLIfJA3SHv6VhGURAR67jWtDBoCgK8QAvD_BwE</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[11] The Furniture Depot. “Mariana Storage Ottoman.” Accessed: March 24, 2024. [Online]. Available: </a:t>
            </a:r>
            <a:r>
              <a:rPr lang="en"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https://furnituredepot.ca/products/mariana-storage-ottoman</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[12] Oak and Sofa Liquidators. “Homelegance Lift Top Coffee Table With Faux Marble Top.” Accessed: March 24, 2024. [Online]. Available. </a:t>
            </a:r>
            <a:r>
              <a:rPr lang="en"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https://oakandsofaliquidators.com/products/lift-top-coffee-table-with-faux-marble-top_hm7916-30</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[13] Bouclair. “Water Hyacinth Basket.” Accessed: March 24, 2024. [Online]. Available. </a:t>
            </a:r>
            <a:r>
              <a:rPr lang="en"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https://www.bouclair.com/en/our-best-price/bed-and-bath/water-hyacinth-basket-9402490.html</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https://ayerssaintgross.com/work/space-analytics/space-assessment-and-analysis/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[14] H.-M. Ji, X.-N. Liu, and X.-W. Li, “Study on the fracture toughness of softwood and hardwood estimated by boundary effect model,” Materials (Basel, Switzerland), </a:t>
            </a:r>
            <a:r>
              <a:rPr lang="en"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https://www.ncbi.nlm.nih.gov/pmc/articles/PMC9182387</a:t>
            </a:r>
            <a:r>
              <a:rPr lang="en">
                <a:solidFill>
                  <a:srgbClr val="1155CC"/>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(accessed Apr. 14, 2024).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[15] “What are the best practices for conducting a space audit and identifying security risks?” LinkedIn. Accessed: March 24, 2024. [Online] Available: </a:t>
            </a:r>
            <a:r>
              <a:rPr lang="en"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https://www.linkedin.com/advice/0/what-best-practices-conducting-space-audit-identifying#:~:text=A%20space%20audit%20is%20a,as%20its%20strengths%20and%20weaknesses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00000"/>
              </a:lnSpc>
              <a:spcBef>
                <a:spcPts val="1000"/>
              </a:spcBef>
              <a:spcAft>
                <a:spcPts val="1000"/>
              </a:spcAft>
              <a:buClr>
                <a:schemeClr val="dk1"/>
              </a:buClr>
              <a:buSzPts val="1100"/>
              <a:buFont typeface="Arial"/>
              <a:buNone/>
            </a:pPr>
            <a:r>
              <a:t/>
            </a:r>
            <a:endParaRPr>
              <a:solidFill>
                <a:srgbClr val="444746"/>
              </a:solidFill>
              <a:highlight>
                <a:srgbClr val="FFFFFF"/>
              </a:highlight>
              <a:latin typeface="Times New Roman"/>
              <a:ea typeface="Times New Roman"/>
              <a:cs typeface="Times New Roman"/>
              <a:sym typeface="Times New Roman"/>
            </a:endParaRPr>
          </a:p>
        </p:txBody>
      </p:sp>
      <p:sp>
        <p:nvSpPr>
          <p:cNvPr id="579" name="Google Shape;579;p29"/>
          <p:cNvSpPr txBox="1"/>
          <p:nvPr>
            <p:ph type="title"/>
          </p:nvPr>
        </p:nvSpPr>
        <p:spPr>
          <a:xfrm>
            <a:off x="720000" y="74425"/>
            <a:ext cx="511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80" name="Google Shape;58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Design 1: The average shrinkable bench costs $82.28 [1] and will add up to $575.96. Approximate sized cabinets cost $490 [2] and will add up to $4410. Wall-placed shelves add up to $213 [3]. Average office tables range from $500-1000 [4]</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Design 2: Tables with drawers range from $110-$1332 [5] which total to $220-$2664. Small Ottoman seats cost $82 [6] that total to $492. Approximate sized cabinets cost $490 [2] that total to $2450</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Design 3: Small Ottoman seats cost $82 [6] that total to $984. Extendable tables with storage have an average price of $420 [7] which total to $840. Average baskets that can be hung cost $20 [8] which total $360.</a:t>
            </a:r>
            <a:endParaRPr sz="1200"/>
          </a:p>
          <a:p>
            <a:pPr indent="0" lvl="0" marL="0" rtl="0" algn="l">
              <a:spcBef>
                <a:spcPts val="0"/>
              </a:spcBef>
              <a:spcAft>
                <a:spcPts val="0"/>
              </a:spcAft>
              <a:buNone/>
            </a:pPr>
            <a:r>
              <a:t/>
            </a:r>
            <a:endParaRPr sz="1200"/>
          </a:p>
        </p:txBody>
      </p:sp>
      <p:sp>
        <p:nvSpPr>
          <p:cNvPr id="586" name="Google Shape;586;p30"/>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A. PRICE CALCULATIONS </a:t>
            </a:r>
            <a:endParaRPr/>
          </a:p>
        </p:txBody>
      </p:sp>
      <p:sp>
        <p:nvSpPr>
          <p:cNvPr id="587" name="Google Shape;58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1"/>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B. Pre-Design Responses</a:t>
            </a:r>
            <a:endParaRPr/>
          </a:p>
        </p:txBody>
      </p:sp>
      <p:sp>
        <p:nvSpPr>
          <p:cNvPr id="593" name="Google Shape;59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How would you rate your convenience and comfortability in holding club activities in your room.  Is everyone present able to move comfortably around the room? . Number of responses: 2 responses." id="594" name="Google Shape;594;p31" title="How would you rate your convenience and comfortability in holding club activities in your room.  Is everyone present able to move comfortably around the room? "/>
          <p:cNvPicPr preferRelativeResize="0"/>
          <p:nvPr/>
        </p:nvPicPr>
        <p:blipFill rotWithShape="1">
          <a:blip r:embed="rId3">
            <a:alphaModFix/>
          </a:blip>
          <a:srcRect b="12426" l="0" r="0" t="0"/>
          <a:stretch/>
        </p:blipFill>
        <p:spPr>
          <a:xfrm>
            <a:off x="101300" y="950525"/>
            <a:ext cx="4699423" cy="2091850"/>
          </a:xfrm>
          <a:prstGeom prst="rect">
            <a:avLst/>
          </a:prstGeom>
          <a:noFill/>
          <a:ln>
            <a:noFill/>
          </a:ln>
        </p:spPr>
      </p:pic>
      <p:pic>
        <p:nvPicPr>
          <p:cNvPr descr="Forms response chart. Question title: How would you rate the current storage state of your club? Does it hold all your belongings in an organized fashion? . Number of responses: 2 responses." id="595" name="Google Shape;595;p31" title="How would you rate the current storage state of your club? Does it hold all your belongings in an organized fashion? "/>
          <p:cNvPicPr preferRelativeResize="0"/>
          <p:nvPr/>
        </p:nvPicPr>
        <p:blipFill rotWithShape="1">
          <a:blip r:embed="rId4">
            <a:alphaModFix/>
          </a:blip>
          <a:srcRect b="6959" l="0" r="0" t="0"/>
          <a:stretch/>
        </p:blipFill>
        <p:spPr>
          <a:xfrm>
            <a:off x="190512" y="3118575"/>
            <a:ext cx="4521011" cy="2024925"/>
          </a:xfrm>
          <a:prstGeom prst="rect">
            <a:avLst/>
          </a:prstGeom>
          <a:noFill/>
          <a:ln>
            <a:noFill/>
          </a:ln>
        </p:spPr>
      </p:pic>
      <p:pic>
        <p:nvPicPr>
          <p:cNvPr descr="Forms response chart. Question title: How many active members are there in your club per the following ranges?. Number of responses: 2 responses." id="596" name="Google Shape;596;p31" title="How many active members are there in your club per the following ranges?"/>
          <p:cNvPicPr preferRelativeResize="0"/>
          <p:nvPr/>
        </p:nvPicPr>
        <p:blipFill rotWithShape="1">
          <a:blip r:embed="rId5">
            <a:alphaModFix/>
          </a:blip>
          <a:srcRect b="0" l="0" r="22148" t="0"/>
          <a:stretch/>
        </p:blipFill>
        <p:spPr>
          <a:xfrm>
            <a:off x="4711525" y="854775"/>
            <a:ext cx="4572001" cy="2468950"/>
          </a:xfrm>
          <a:prstGeom prst="rect">
            <a:avLst/>
          </a:prstGeom>
          <a:noFill/>
          <a:ln>
            <a:noFill/>
          </a:ln>
        </p:spPr>
      </p:pic>
      <p:pic>
        <p:nvPicPr>
          <p:cNvPr descr="Forms response chart. Question title: For what purpose(s) do you use the club room for? . Number of responses: 2 responses." id="597" name="Google Shape;597;p31" title="For what purpose(s) do you use the club room for? "/>
          <p:cNvPicPr preferRelativeResize="0"/>
          <p:nvPr/>
        </p:nvPicPr>
        <p:blipFill>
          <a:blip r:embed="rId6">
            <a:alphaModFix/>
          </a:blip>
          <a:stretch>
            <a:fillRect/>
          </a:stretch>
        </p:blipFill>
        <p:spPr>
          <a:xfrm>
            <a:off x="4662375" y="3118575"/>
            <a:ext cx="4069002" cy="193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452550" y="411475"/>
            <a:ext cx="8238900" cy="5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002060"/>
                </a:solidFill>
              </a:rPr>
              <a:t>Disclaimer</a:t>
            </a:r>
            <a:endParaRPr b="1">
              <a:solidFill>
                <a:srgbClr val="002060"/>
              </a:solidFill>
            </a:endParaRPr>
          </a:p>
        </p:txBody>
      </p:sp>
      <p:sp>
        <p:nvSpPr>
          <p:cNvPr id="91" name="Google Shape;91;p14"/>
          <p:cNvSpPr txBox="1"/>
          <p:nvPr>
            <p:ph idx="1" type="body"/>
          </p:nvPr>
        </p:nvSpPr>
        <p:spPr>
          <a:xfrm>
            <a:off x="311700" y="1017725"/>
            <a:ext cx="8520600" cy="30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002060"/>
                </a:solidFill>
                <a:highlight>
                  <a:schemeClr val="lt1"/>
                </a:highlight>
              </a:rPr>
              <a:t>This design has been prepared by first year engineering and architect students at the University of Toronto and does not present a Professional Engineering or Architecture design. A Professional Engineer or Architect has not reviewed this presentation for technical accuracy or adequacy. The recommendations of this design may not be implemented in any way unless reviewed and approved by a licensed Professional Engineer or Architect where such review and approval is required by professional or legal standards, it being understood that it is the responsibility of the recipient of the design to assess whether such a requirement exists.​</a:t>
            </a:r>
            <a:endParaRPr sz="1600">
              <a:solidFill>
                <a:srgbClr val="00206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rgbClr val="002060"/>
              </a:solidFill>
              <a:highlight>
                <a:schemeClr val="lt1"/>
              </a:highlight>
            </a:endParaRPr>
          </a:p>
          <a:p>
            <a:pPr indent="0" lvl="0" marL="0" rtl="0" algn="l">
              <a:lnSpc>
                <a:spcPct val="100000"/>
              </a:lnSpc>
              <a:spcBef>
                <a:spcPts val="0"/>
              </a:spcBef>
              <a:spcAft>
                <a:spcPts val="0"/>
              </a:spcAft>
              <a:buSzPts val="1800"/>
              <a:buNone/>
            </a:pPr>
            <a:r>
              <a:rPr lang="en" sz="1600">
                <a:solidFill>
                  <a:srgbClr val="002060"/>
                </a:solidFill>
                <a:highlight>
                  <a:schemeClr val="lt1"/>
                </a:highlight>
              </a:rPr>
              <a:t>The Presentation may not be reproduced, in whole or in part, without this Disclaimer.</a:t>
            </a:r>
            <a:endParaRPr sz="1400">
              <a:solidFill>
                <a:srgbClr val="002060"/>
              </a:solidFill>
              <a:highlight>
                <a:schemeClr val="lt1"/>
              </a:highlight>
            </a:endParaRPr>
          </a:p>
          <a:p>
            <a:pPr indent="0" lvl="0" marL="0" rtl="0" algn="l">
              <a:lnSpc>
                <a:spcPct val="115000"/>
              </a:lnSpc>
              <a:spcBef>
                <a:spcPts val="0"/>
              </a:spcBef>
              <a:spcAft>
                <a:spcPts val="0"/>
              </a:spcAft>
              <a:buSzPts val="1800"/>
              <a:buNone/>
            </a:pPr>
            <a:r>
              <a:rPr lang="en" sz="1200">
                <a:solidFill>
                  <a:srgbClr val="002060"/>
                </a:solidFill>
                <a:highlight>
                  <a:schemeClr val="lt1"/>
                </a:highlight>
              </a:rPr>
              <a:t>© Engineering Strategies and Practice, University of Toronto, 2024</a:t>
            </a:r>
            <a:endParaRPr sz="1200">
              <a:solidFill>
                <a:srgbClr val="002060"/>
              </a:solidFill>
              <a:highlight>
                <a:schemeClr val="lt1"/>
              </a:highlight>
            </a:endParaRPr>
          </a:p>
          <a:p>
            <a:pPr indent="0" lvl="0" marL="0" rtl="0" algn="l">
              <a:lnSpc>
                <a:spcPct val="115000"/>
              </a:lnSpc>
              <a:spcBef>
                <a:spcPts val="0"/>
              </a:spcBef>
              <a:spcAft>
                <a:spcPts val="0"/>
              </a:spcAft>
              <a:buSzPts val="1800"/>
              <a:buNone/>
            </a:pPr>
            <a:r>
              <a:t/>
            </a:r>
            <a:endParaRPr sz="1200">
              <a:solidFill>
                <a:srgbClr val="002060"/>
              </a:solidFill>
              <a:highlight>
                <a:schemeClr val="lt1"/>
              </a:highlight>
            </a:endParaRPr>
          </a:p>
          <a:p>
            <a:pPr indent="0" lvl="0" marL="0" rtl="0" algn="l">
              <a:lnSpc>
                <a:spcPct val="115000"/>
              </a:lnSpc>
              <a:spcBef>
                <a:spcPts val="0"/>
              </a:spcBef>
              <a:spcAft>
                <a:spcPts val="0"/>
              </a:spcAft>
              <a:buSzPts val="1800"/>
              <a:buNone/>
            </a:pPr>
            <a:r>
              <a:rPr lang="en" sz="1200">
                <a:solidFill>
                  <a:srgbClr val="002060"/>
                </a:solidFill>
                <a:highlight>
                  <a:schemeClr val="lt1"/>
                </a:highlight>
              </a:rPr>
              <a:t>Permission to reproduce material from this presentation may be requested by email to your team’s contact person, with a CC to Engineering Strategies and Practice at esp@engineering.utoronto.ca</a:t>
            </a:r>
            <a:endParaRPr>
              <a:solidFill>
                <a:srgbClr val="002060"/>
              </a:solidFill>
            </a:endParaRPr>
          </a:p>
        </p:txBody>
      </p:sp>
      <p:sp>
        <p:nvSpPr>
          <p:cNvPr id="92" name="Google Shape;9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4"/>
          <p:cNvPicPr preferRelativeResize="0"/>
          <p:nvPr/>
        </p:nvPicPr>
        <p:blipFill>
          <a:blip r:embed="rId3">
            <a:alphaModFix/>
          </a:blip>
          <a:stretch>
            <a:fillRect/>
          </a:stretch>
        </p:blipFill>
        <p:spPr>
          <a:xfrm>
            <a:off x="8271325" y="60850"/>
            <a:ext cx="598950" cy="802975"/>
          </a:xfrm>
          <a:prstGeom prst="rect">
            <a:avLst/>
          </a:prstGeom>
          <a:noFill/>
          <a:ln>
            <a:noFill/>
          </a:ln>
        </p:spPr>
      </p:pic>
      <p:sp>
        <p:nvSpPr>
          <p:cNvPr id="94" name="Google Shape;94;p14"/>
          <p:cNvSpPr txBox="1"/>
          <p:nvPr/>
        </p:nvSpPr>
        <p:spPr>
          <a:xfrm>
            <a:off x="7886825" y="776450"/>
            <a:ext cx="18036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APPENDIX C. Post-Design Responses</a:t>
            </a:r>
            <a:endParaRPr/>
          </a:p>
        </p:txBody>
      </p:sp>
      <p:sp>
        <p:nvSpPr>
          <p:cNvPr id="603" name="Google Shape;60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How would you rate your convenience and comfortability in holding club activities in your room after the redesign?  Are everyone present able to move comfortably around the room? . Number of responses: 1 response." id="604" name="Google Shape;604;p32" title="How would you rate your convenience and comfortability in holding club activities in your room after the redesign?  Are everyone present able to move comfortably around the room? "/>
          <p:cNvPicPr preferRelativeResize="0"/>
          <p:nvPr/>
        </p:nvPicPr>
        <p:blipFill>
          <a:blip r:embed="rId3">
            <a:alphaModFix/>
          </a:blip>
          <a:stretch>
            <a:fillRect/>
          </a:stretch>
        </p:blipFill>
        <p:spPr>
          <a:xfrm>
            <a:off x="89775" y="901376"/>
            <a:ext cx="4713825" cy="2396049"/>
          </a:xfrm>
          <a:prstGeom prst="rect">
            <a:avLst/>
          </a:prstGeom>
          <a:noFill/>
          <a:ln>
            <a:noFill/>
          </a:ln>
        </p:spPr>
      </p:pic>
      <p:pic>
        <p:nvPicPr>
          <p:cNvPr descr="Forms response chart. Question title: How would you rate the storage state of your club after the redesign? Does it hold all your belongings in an organized fashion? . Number of responses: 1 response." id="605" name="Google Shape;605;p32" title="How would you rate the storage state of your club after the redesign? Does it hold all your belongings in an organized fashion? "/>
          <p:cNvPicPr preferRelativeResize="0"/>
          <p:nvPr/>
        </p:nvPicPr>
        <p:blipFill>
          <a:blip r:embed="rId4">
            <a:alphaModFix/>
          </a:blip>
          <a:stretch>
            <a:fillRect/>
          </a:stretch>
        </p:blipFill>
        <p:spPr>
          <a:xfrm>
            <a:off x="4719350" y="973076"/>
            <a:ext cx="4531149" cy="2303176"/>
          </a:xfrm>
          <a:prstGeom prst="rect">
            <a:avLst/>
          </a:prstGeom>
          <a:noFill/>
          <a:ln>
            <a:noFill/>
          </a:ln>
        </p:spPr>
      </p:pic>
      <p:pic>
        <p:nvPicPr>
          <p:cNvPr descr="Forms response chart. Question title: After the redesign, would you consider using the space more?&#10;. Number of responses: 1 response." id="606" name="Google Shape;606;p32" title="After the redesign, would you consider using the space more?&#10;"/>
          <p:cNvPicPr preferRelativeResize="0"/>
          <p:nvPr/>
        </p:nvPicPr>
        <p:blipFill rotWithShape="1">
          <a:blip r:embed="rId5">
            <a:alphaModFix/>
          </a:blip>
          <a:srcRect b="0" l="0" r="26546" t="0"/>
          <a:stretch/>
        </p:blipFill>
        <p:spPr>
          <a:xfrm>
            <a:off x="2947750" y="3056000"/>
            <a:ext cx="3643023" cy="2087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0" name="Google Shape;100;p15"/>
          <p:cNvGrpSpPr/>
          <p:nvPr/>
        </p:nvGrpSpPr>
        <p:grpSpPr>
          <a:xfrm>
            <a:off x="5939432" y="1098464"/>
            <a:ext cx="1745049" cy="1222929"/>
            <a:chOff x="6399017" y="2551093"/>
            <a:chExt cx="2114698" cy="1384500"/>
          </a:xfrm>
        </p:grpSpPr>
        <p:sp>
          <p:nvSpPr>
            <p:cNvPr id="101" name="Google Shape;101;p15"/>
            <p:cNvSpPr txBox="1"/>
            <p:nvPr/>
          </p:nvSpPr>
          <p:spPr>
            <a:xfrm>
              <a:off x="6646515" y="2551093"/>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The redesign covers the 4th to 6th floors of the Clubhouse building</a:t>
              </a:r>
              <a:endParaRPr b="1">
                <a:solidFill>
                  <a:schemeClr val="dk1"/>
                </a:solidFill>
                <a:latin typeface="Roboto"/>
                <a:ea typeface="Roboto"/>
                <a:cs typeface="Roboto"/>
                <a:sym typeface="Roboto"/>
              </a:endParaRPr>
            </a:p>
          </p:txBody>
        </p:sp>
        <p:sp>
          <p:nvSpPr>
            <p:cNvPr id="102" name="Google Shape;102;p15"/>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104" name="Google Shape;104;p15"/>
          <p:cNvGrpSpPr/>
          <p:nvPr/>
        </p:nvGrpSpPr>
        <p:grpSpPr>
          <a:xfrm>
            <a:off x="3443088" y="1098482"/>
            <a:ext cx="1724856" cy="1222929"/>
            <a:chOff x="413293" y="1844098"/>
            <a:chExt cx="2090228" cy="1384500"/>
          </a:xfrm>
        </p:grpSpPr>
        <p:sp>
          <p:nvSpPr>
            <p:cNvPr id="105" name="Google Shape;105;p15"/>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Our Client desires a lively community environment</a:t>
              </a:r>
              <a:endParaRPr b="1" sz="1200">
                <a:latin typeface="Roboto"/>
                <a:ea typeface="Roboto"/>
                <a:cs typeface="Roboto"/>
                <a:sym typeface="Roboto"/>
              </a:endParaRPr>
            </a:p>
          </p:txBody>
        </p:sp>
        <p:sp>
          <p:nvSpPr>
            <p:cNvPr id="106" name="Google Shape;106;p15"/>
            <p:cNvSpPr/>
            <p:nvPr/>
          </p:nvSpPr>
          <p:spPr>
            <a:xfrm>
              <a:off x="437734" y="2373751"/>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413293" y="2321094"/>
              <a:ext cx="2475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108" name="Google Shape;108;p15"/>
          <p:cNvGrpSpPr/>
          <p:nvPr/>
        </p:nvGrpSpPr>
        <p:grpSpPr>
          <a:xfrm>
            <a:off x="738083" y="1142989"/>
            <a:ext cx="1736935" cy="1222929"/>
            <a:chOff x="6402820" y="889950"/>
            <a:chExt cx="2104866" cy="1384500"/>
          </a:xfrm>
        </p:grpSpPr>
        <p:sp>
          <p:nvSpPr>
            <p:cNvPr id="109" name="Google Shape;109;p15"/>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Deficiency in the layout of the space</a:t>
              </a:r>
              <a:endParaRPr b="1" sz="1200">
                <a:latin typeface="Roboto"/>
                <a:ea typeface="Roboto"/>
                <a:cs typeface="Roboto"/>
                <a:sym typeface="Roboto"/>
              </a:endParaRPr>
            </a:p>
          </p:txBody>
        </p:sp>
        <p:sp>
          <p:nvSpPr>
            <p:cNvPr id="110" name="Google Shape;110;p15"/>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pic>
        <p:nvPicPr>
          <p:cNvPr id="112" name="Google Shape;112;p15"/>
          <p:cNvPicPr preferRelativeResize="0"/>
          <p:nvPr/>
        </p:nvPicPr>
        <p:blipFill rotWithShape="1">
          <a:blip r:embed="rId3">
            <a:alphaModFix/>
          </a:blip>
          <a:srcRect b="19801" l="3260" r="-3259" t="0"/>
          <a:stretch/>
        </p:blipFill>
        <p:spPr>
          <a:xfrm>
            <a:off x="564463" y="2714038"/>
            <a:ext cx="2084175" cy="2124134"/>
          </a:xfrm>
          <a:prstGeom prst="rect">
            <a:avLst/>
          </a:prstGeom>
          <a:noFill/>
          <a:ln>
            <a:noFill/>
          </a:ln>
        </p:spPr>
      </p:pic>
      <p:pic>
        <p:nvPicPr>
          <p:cNvPr id="113" name="Google Shape;113;p15"/>
          <p:cNvPicPr preferRelativeResize="0"/>
          <p:nvPr/>
        </p:nvPicPr>
        <p:blipFill rotWithShape="1">
          <a:blip r:embed="rId4">
            <a:alphaModFix/>
          </a:blip>
          <a:srcRect b="0" l="18639" r="0" t="18639"/>
          <a:stretch/>
        </p:blipFill>
        <p:spPr>
          <a:xfrm>
            <a:off x="6159775" y="2714050"/>
            <a:ext cx="1555432" cy="2124125"/>
          </a:xfrm>
          <a:prstGeom prst="rect">
            <a:avLst/>
          </a:prstGeom>
          <a:noFill/>
          <a:ln>
            <a:noFill/>
          </a:ln>
        </p:spPr>
      </p:pic>
      <p:pic>
        <p:nvPicPr>
          <p:cNvPr id="114" name="Google Shape;114;p15"/>
          <p:cNvPicPr preferRelativeResize="0"/>
          <p:nvPr/>
        </p:nvPicPr>
        <p:blipFill>
          <a:blip r:embed="rId5">
            <a:alphaModFix/>
          </a:blip>
          <a:stretch>
            <a:fillRect/>
          </a:stretch>
        </p:blipFill>
        <p:spPr>
          <a:xfrm>
            <a:off x="2995143" y="2714050"/>
            <a:ext cx="2764957" cy="2124125"/>
          </a:xfrm>
          <a:prstGeom prst="rect">
            <a:avLst/>
          </a:prstGeom>
          <a:noFill/>
          <a:ln>
            <a:noFill/>
          </a:ln>
        </p:spPr>
      </p:pic>
      <p:sp>
        <p:nvSpPr>
          <p:cNvPr id="115" name="Google Shape;115;p15"/>
          <p:cNvSpPr txBox="1"/>
          <p:nvPr/>
        </p:nvSpPr>
        <p:spPr>
          <a:xfrm>
            <a:off x="380700" y="71225"/>
            <a:ext cx="7410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Montserrat"/>
                <a:ea typeface="Montserrat"/>
                <a:cs typeface="Montserrat"/>
                <a:sym typeface="Montserrat"/>
              </a:rPr>
              <a:t>The </a:t>
            </a:r>
            <a:r>
              <a:rPr b="1" lang="en" sz="2300">
                <a:solidFill>
                  <a:schemeClr val="accent3"/>
                </a:solidFill>
                <a:latin typeface="Montserrat"/>
                <a:ea typeface="Montserrat"/>
                <a:cs typeface="Montserrat"/>
                <a:sym typeface="Montserrat"/>
              </a:rPr>
              <a:t>p</a:t>
            </a:r>
            <a:r>
              <a:rPr b="1" lang="en" sz="2300">
                <a:solidFill>
                  <a:schemeClr val="accent3"/>
                </a:solidFill>
                <a:latin typeface="Montserrat"/>
                <a:ea typeface="Montserrat"/>
                <a:cs typeface="Montserrat"/>
                <a:sym typeface="Montserrat"/>
              </a:rPr>
              <a:t>roblem </a:t>
            </a:r>
            <a:r>
              <a:rPr b="1" lang="en" sz="2300">
                <a:solidFill>
                  <a:schemeClr val="dk1"/>
                </a:solidFill>
                <a:latin typeface="Montserrat"/>
                <a:ea typeface="Montserrat"/>
                <a:cs typeface="Montserrat"/>
                <a:sym typeface="Montserrat"/>
              </a:rPr>
              <a:t>concerning the</a:t>
            </a:r>
            <a:r>
              <a:rPr b="1" lang="en" sz="2300">
                <a:solidFill>
                  <a:schemeClr val="dk1"/>
                </a:solidFill>
                <a:latin typeface="Montserrat"/>
                <a:ea typeface="Montserrat"/>
                <a:cs typeface="Montserrat"/>
                <a:sym typeface="Montserrat"/>
              </a:rPr>
              <a:t> </a:t>
            </a:r>
            <a:r>
              <a:rPr b="1" lang="en" sz="2300">
                <a:solidFill>
                  <a:schemeClr val="accent3"/>
                </a:solidFill>
                <a:latin typeface="Montserrat"/>
                <a:ea typeface="Montserrat"/>
                <a:cs typeface="Montserrat"/>
                <a:sym typeface="Montserrat"/>
              </a:rPr>
              <a:t>Sussex Clubhouse</a:t>
            </a:r>
            <a:r>
              <a:rPr b="1" lang="en" sz="2300">
                <a:solidFill>
                  <a:schemeClr val="dk1"/>
                </a:solidFill>
                <a:latin typeface="Montserrat"/>
                <a:ea typeface="Montserrat"/>
                <a:cs typeface="Montserrat"/>
                <a:sym typeface="Montserrat"/>
              </a:rPr>
              <a:t> </a:t>
            </a:r>
            <a:r>
              <a:rPr b="1" lang="en" sz="2300">
                <a:solidFill>
                  <a:schemeClr val="dk1"/>
                </a:solidFill>
                <a:latin typeface="Montserrat"/>
                <a:ea typeface="Montserrat"/>
                <a:cs typeface="Montserrat"/>
                <a:sym typeface="Montserrat"/>
              </a:rPr>
              <a:t>revolves around the </a:t>
            </a:r>
            <a:r>
              <a:rPr b="1" lang="en" sz="2300">
                <a:solidFill>
                  <a:schemeClr val="accent3"/>
                </a:solidFill>
                <a:latin typeface="Montserrat"/>
                <a:ea typeface="Montserrat"/>
                <a:cs typeface="Montserrat"/>
                <a:sym typeface="Montserrat"/>
              </a:rPr>
              <a:t>inadequacy</a:t>
            </a:r>
            <a:r>
              <a:rPr b="1" lang="en" sz="2300">
                <a:solidFill>
                  <a:schemeClr val="dk1"/>
                </a:solidFill>
                <a:latin typeface="Montserrat"/>
                <a:ea typeface="Montserrat"/>
                <a:cs typeface="Montserrat"/>
                <a:sym typeface="Montserrat"/>
              </a:rPr>
              <a:t> of its layout</a:t>
            </a:r>
            <a:endParaRPr sz="1500">
              <a:solidFill>
                <a:srgbClr val="ECECEC"/>
              </a:solidFill>
              <a:highlight>
                <a:srgbClr val="212121"/>
              </a:highlight>
              <a:latin typeface="Roboto"/>
              <a:ea typeface="Roboto"/>
              <a:cs typeface="Roboto"/>
              <a:sym typeface="Roboto"/>
            </a:endParaRPr>
          </a:p>
        </p:txBody>
      </p:sp>
      <p:sp>
        <p:nvSpPr>
          <p:cNvPr id="116" name="Google Shape;116;p15"/>
          <p:cNvSpPr txBox="1"/>
          <p:nvPr/>
        </p:nvSpPr>
        <p:spPr>
          <a:xfrm>
            <a:off x="8294750" y="25370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pic>
        <p:nvPicPr>
          <p:cNvPr id="117" name="Google Shape;117;p15"/>
          <p:cNvPicPr preferRelativeResize="0"/>
          <p:nvPr/>
        </p:nvPicPr>
        <p:blipFill>
          <a:blip r:embed="rId6">
            <a:alphaModFix/>
          </a:blip>
          <a:stretch>
            <a:fillRect/>
          </a:stretch>
        </p:blipFill>
        <p:spPr>
          <a:xfrm>
            <a:off x="8393700" y="0"/>
            <a:ext cx="750300" cy="1004358"/>
          </a:xfrm>
          <a:prstGeom prst="rect">
            <a:avLst/>
          </a:prstGeom>
          <a:noFill/>
          <a:ln>
            <a:noFill/>
          </a:ln>
        </p:spPr>
      </p:pic>
      <p:sp>
        <p:nvSpPr>
          <p:cNvPr id="118" name="Google Shape;118;p15"/>
          <p:cNvSpPr txBox="1"/>
          <p:nvPr/>
        </p:nvSpPr>
        <p:spPr>
          <a:xfrm>
            <a:off x="8455975" y="937375"/>
            <a:ext cx="7503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Chris Yip</a:t>
            </a:r>
            <a:endParaRPr sz="800">
              <a:solidFill>
                <a:schemeClr val="dk1"/>
              </a:solidFill>
              <a:latin typeface="Montserrat Medium"/>
              <a:ea typeface="Montserrat Medium"/>
              <a:cs typeface="Montserrat Medium"/>
              <a:sym typeface="Montserrat Medium"/>
            </a:endParaRPr>
          </a:p>
        </p:txBody>
      </p:sp>
      <p:sp>
        <p:nvSpPr>
          <p:cNvPr id="119" name="Google Shape;119;p15"/>
          <p:cNvSpPr/>
          <p:nvPr/>
        </p:nvSpPr>
        <p:spPr>
          <a:xfrm>
            <a:off x="2505800" y="1575300"/>
            <a:ext cx="750300" cy="271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20" name="Google Shape;120;p15"/>
          <p:cNvSpPr/>
          <p:nvPr/>
        </p:nvSpPr>
        <p:spPr>
          <a:xfrm>
            <a:off x="5096500" y="1574325"/>
            <a:ext cx="750300" cy="271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nvSpPr>
        <p:spPr>
          <a:xfrm>
            <a:off x="4486697" y="3663550"/>
            <a:ext cx="4343100" cy="1403700"/>
          </a:xfrm>
          <a:prstGeom prst="rect">
            <a:avLst/>
          </a:prstGeom>
          <a:noFill/>
          <a:ln>
            <a:noFill/>
          </a:ln>
        </p:spPr>
        <p:txBody>
          <a:bodyPr anchorCtr="0" anchor="ctr"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Overtime </a:t>
            </a:r>
            <a:r>
              <a:rPr lang="en" sz="1200">
                <a:solidFill>
                  <a:schemeClr val="dk1"/>
                </a:solidFill>
                <a:latin typeface="Montserrat"/>
                <a:ea typeface="Montserrat"/>
                <a:cs typeface="Montserrat"/>
                <a:sym typeface="Montserrat"/>
              </a:rPr>
              <a:t>renovations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Designs initiated by the club.</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Maximum capacity of 20 people</a:t>
            </a:r>
            <a:r>
              <a:rPr lang="en" sz="1200">
                <a:solidFill>
                  <a:schemeClr val="dk1"/>
                </a:solidFill>
                <a:latin typeface="Montserrat"/>
                <a:ea typeface="Montserrat"/>
                <a:cs typeface="Montserrat"/>
                <a:sym typeface="Montserrat"/>
              </a:rPr>
              <a:t> [5].</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Deconstruct  room confinements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accent2"/>
              </a:solidFill>
              <a:latin typeface="Montserrat"/>
              <a:ea typeface="Montserrat"/>
              <a:cs typeface="Montserrat"/>
              <a:sym typeface="Montserrat"/>
            </a:endParaRPr>
          </a:p>
        </p:txBody>
      </p:sp>
      <p:sp>
        <p:nvSpPr>
          <p:cNvPr id="126" name="Google Shape;12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7" name="Google Shape;127;p16"/>
          <p:cNvGrpSpPr/>
          <p:nvPr/>
        </p:nvGrpSpPr>
        <p:grpSpPr>
          <a:xfrm>
            <a:off x="1148181" y="3653313"/>
            <a:ext cx="3061803" cy="1137463"/>
            <a:chOff x="1593000" y="2322568"/>
            <a:chExt cx="3001474" cy="643507"/>
          </a:xfrm>
        </p:grpSpPr>
        <p:sp>
          <p:nvSpPr>
            <p:cNvPr id="128" name="Google Shape;128;p16"/>
            <p:cNvSpPr/>
            <p:nvPr/>
          </p:nvSpPr>
          <p:spPr>
            <a:xfrm>
              <a:off x="3728374" y="2322575"/>
              <a:ext cx="866100" cy="6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a:off x="2283025" y="2322575"/>
              <a:ext cx="18444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5400000">
              <a:off x="350157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C</a:t>
              </a:r>
              <a:endParaRPr b="1" sz="2600">
                <a:solidFill>
                  <a:srgbClr val="FFFFFF"/>
                </a:solidFill>
                <a:latin typeface="Roboto"/>
                <a:ea typeface="Roboto"/>
                <a:cs typeface="Roboto"/>
                <a:sym typeface="Roboto"/>
              </a:endParaRPr>
            </a:p>
          </p:txBody>
        </p:sp>
      </p:grpSp>
      <p:sp>
        <p:nvSpPr>
          <p:cNvPr id="133" name="Google Shape;133;p16"/>
          <p:cNvSpPr/>
          <p:nvPr/>
        </p:nvSpPr>
        <p:spPr>
          <a:xfrm>
            <a:off x="4521652" y="2517971"/>
            <a:ext cx="3899400" cy="113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flipH="1">
            <a:off x="1852075" y="2474958"/>
            <a:ext cx="1881472" cy="113586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5400000">
            <a:off x="2854663" y="2319707"/>
            <a:ext cx="1137196" cy="1447674"/>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4486699" y="2632850"/>
            <a:ext cx="3313800" cy="876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highlight>
                  <a:schemeClr val="accent2"/>
                </a:highlight>
                <a:latin typeface="Montserrat"/>
                <a:ea typeface="Montserrat"/>
                <a:cs typeface="Montserrat"/>
                <a:sym typeface="Montserrat"/>
              </a:rPr>
              <a:t>Maximize usage of Space [1][2]</a:t>
            </a:r>
            <a:endParaRPr sz="1200">
              <a:solidFill>
                <a:schemeClr val="dk1"/>
              </a:solidFill>
              <a:highlight>
                <a:schemeClr val="accent2"/>
              </a:highlight>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Durable and Robust [1][3]</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Universal furniture [1]</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Minimize Cost [1]</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highlight>
                  <a:schemeClr val="accent2"/>
                </a:highlight>
                <a:latin typeface="Montserrat"/>
                <a:ea typeface="Montserrat"/>
                <a:cs typeface="Montserrat"/>
                <a:sym typeface="Montserrat"/>
              </a:rPr>
              <a:t>Flexible and Secure [1][2][4]</a:t>
            </a:r>
            <a:endParaRPr sz="1200">
              <a:solidFill>
                <a:schemeClr val="dk1"/>
              </a:solidFill>
              <a:highlight>
                <a:schemeClr val="accent2"/>
              </a:highlight>
              <a:latin typeface="Montserrat"/>
              <a:ea typeface="Montserrat"/>
              <a:cs typeface="Montserrat"/>
              <a:sym typeface="Montserrat"/>
            </a:endParaRPr>
          </a:p>
        </p:txBody>
      </p:sp>
      <p:sp>
        <p:nvSpPr>
          <p:cNvPr id="137" name="Google Shape;137;p16"/>
          <p:cNvSpPr/>
          <p:nvPr/>
        </p:nvSpPr>
        <p:spPr>
          <a:xfrm>
            <a:off x="1148181" y="2474946"/>
            <a:ext cx="703869" cy="1135329"/>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148181" y="2474958"/>
            <a:ext cx="703869" cy="113586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O</a:t>
            </a:r>
            <a:endParaRPr b="1" sz="2600">
              <a:solidFill>
                <a:srgbClr val="FFFFFF"/>
              </a:solidFill>
              <a:latin typeface="Roboto"/>
              <a:ea typeface="Roboto"/>
              <a:cs typeface="Roboto"/>
              <a:sym typeface="Roboto"/>
            </a:endParaRPr>
          </a:p>
        </p:txBody>
      </p:sp>
      <p:sp>
        <p:nvSpPr>
          <p:cNvPr id="139" name="Google Shape;139;p16"/>
          <p:cNvSpPr txBox="1"/>
          <p:nvPr/>
        </p:nvSpPr>
        <p:spPr>
          <a:xfrm>
            <a:off x="2091327" y="1654532"/>
            <a:ext cx="16260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FF9900"/>
                </a:solidFill>
                <a:latin typeface="Montserrat"/>
                <a:ea typeface="Montserrat"/>
                <a:cs typeface="Montserrat"/>
                <a:sym typeface="Montserrat"/>
              </a:rPr>
              <a:t>Functions</a:t>
            </a:r>
            <a:endParaRPr sz="800">
              <a:solidFill>
                <a:srgbClr val="FF9900"/>
              </a:solidFill>
              <a:latin typeface="Montserrat Medium"/>
              <a:ea typeface="Montserrat Medium"/>
              <a:cs typeface="Montserrat Medium"/>
              <a:sym typeface="Montserrat Medium"/>
            </a:endParaRPr>
          </a:p>
        </p:txBody>
      </p:sp>
      <p:sp>
        <p:nvSpPr>
          <p:cNvPr id="140" name="Google Shape;140;p16"/>
          <p:cNvSpPr txBox="1"/>
          <p:nvPr/>
        </p:nvSpPr>
        <p:spPr>
          <a:xfrm>
            <a:off x="1902525" y="2796850"/>
            <a:ext cx="18267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Objectives </a:t>
            </a:r>
            <a:endParaRPr sz="1100">
              <a:solidFill>
                <a:schemeClr val="lt1"/>
              </a:solidFill>
              <a:latin typeface="Montserrat Medium"/>
              <a:ea typeface="Montserrat Medium"/>
              <a:cs typeface="Montserrat Medium"/>
              <a:sym typeface="Montserrat Medium"/>
            </a:endParaRPr>
          </a:p>
        </p:txBody>
      </p:sp>
      <p:sp>
        <p:nvSpPr>
          <p:cNvPr id="141" name="Google Shape;141;p16"/>
          <p:cNvSpPr txBox="1"/>
          <p:nvPr/>
        </p:nvSpPr>
        <p:spPr>
          <a:xfrm>
            <a:off x="1902525" y="3926975"/>
            <a:ext cx="2226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Constraints</a:t>
            </a:r>
            <a:endParaRPr b="1" sz="2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pic>
        <p:nvPicPr>
          <p:cNvPr id="142" name="Google Shape;142;p16"/>
          <p:cNvPicPr preferRelativeResize="0"/>
          <p:nvPr/>
        </p:nvPicPr>
        <p:blipFill>
          <a:blip r:embed="rId3">
            <a:alphaModFix/>
          </a:blip>
          <a:stretch>
            <a:fillRect/>
          </a:stretch>
        </p:blipFill>
        <p:spPr>
          <a:xfrm>
            <a:off x="8393700" y="0"/>
            <a:ext cx="750300" cy="1004358"/>
          </a:xfrm>
          <a:prstGeom prst="rect">
            <a:avLst/>
          </a:prstGeom>
          <a:noFill/>
          <a:ln>
            <a:noFill/>
          </a:ln>
        </p:spPr>
      </p:pic>
      <p:sp>
        <p:nvSpPr>
          <p:cNvPr id="143" name="Google Shape;143;p16"/>
          <p:cNvSpPr/>
          <p:nvPr/>
        </p:nvSpPr>
        <p:spPr>
          <a:xfrm>
            <a:off x="3326477" y="1296313"/>
            <a:ext cx="3899434" cy="1137451"/>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flipH="1">
            <a:off x="1852075" y="1296325"/>
            <a:ext cx="1881472" cy="113586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4486700" y="1296325"/>
            <a:ext cx="3969300" cy="50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2"/>
                </a:solidFill>
                <a:latin typeface="Montserrat"/>
                <a:ea typeface="Montserrat"/>
                <a:cs typeface="Montserrat"/>
                <a:sym typeface="Montserrat"/>
              </a:rPr>
              <a:t>Primary </a:t>
            </a:r>
            <a:endParaRPr b="1" sz="1200">
              <a:solidFill>
                <a:schemeClr val="lt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Meeting and work spaces for clubs and staff </a:t>
            </a:r>
            <a:endParaRPr sz="1200">
              <a:solidFill>
                <a:schemeClr val="dk1"/>
              </a:solidFill>
              <a:latin typeface="Montserrat"/>
              <a:ea typeface="Montserrat"/>
              <a:cs typeface="Montserrat"/>
              <a:sym typeface="Montserrat"/>
            </a:endParaRPr>
          </a:p>
        </p:txBody>
      </p:sp>
      <p:sp>
        <p:nvSpPr>
          <p:cNvPr id="146" name="Google Shape;146;p16"/>
          <p:cNvSpPr/>
          <p:nvPr/>
        </p:nvSpPr>
        <p:spPr>
          <a:xfrm>
            <a:off x="1148181" y="1296313"/>
            <a:ext cx="703869" cy="1135329"/>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148181" y="1296325"/>
            <a:ext cx="703869" cy="113586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Montserrat"/>
                <a:ea typeface="Montserrat"/>
                <a:cs typeface="Montserrat"/>
                <a:sym typeface="Montserrat"/>
              </a:rPr>
              <a:t>F</a:t>
            </a:r>
            <a:endParaRPr b="1" sz="2600">
              <a:solidFill>
                <a:srgbClr val="FFFFFF"/>
              </a:solidFill>
              <a:latin typeface="Montserrat"/>
              <a:ea typeface="Montserrat"/>
              <a:cs typeface="Montserrat"/>
              <a:sym typeface="Montserrat"/>
            </a:endParaRPr>
          </a:p>
        </p:txBody>
      </p:sp>
      <p:sp>
        <p:nvSpPr>
          <p:cNvPr id="148" name="Google Shape;148;p16"/>
          <p:cNvSpPr/>
          <p:nvPr/>
        </p:nvSpPr>
        <p:spPr>
          <a:xfrm>
            <a:off x="4486700" y="1714575"/>
            <a:ext cx="5021100" cy="3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2"/>
                </a:solidFill>
                <a:latin typeface="Montserrat"/>
                <a:ea typeface="Montserrat"/>
                <a:cs typeface="Montserrat"/>
                <a:sym typeface="Montserrat"/>
              </a:rPr>
              <a:t>Secondary  </a:t>
            </a:r>
            <a:endParaRPr b="1" sz="1200">
              <a:solidFill>
                <a:schemeClr val="lt2"/>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Create a lively space for collaboration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Provide a proper storage systems for clubs</a:t>
            </a:r>
            <a:endParaRPr sz="12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A7291E"/>
              </a:solidFill>
              <a:latin typeface="Roboto"/>
              <a:ea typeface="Roboto"/>
              <a:cs typeface="Roboto"/>
              <a:sym typeface="Roboto"/>
            </a:endParaRPr>
          </a:p>
        </p:txBody>
      </p:sp>
      <p:sp>
        <p:nvSpPr>
          <p:cNvPr id="149" name="Google Shape;149;p16"/>
          <p:cNvSpPr/>
          <p:nvPr/>
        </p:nvSpPr>
        <p:spPr>
          <a:xfrm rot="-5400000">
            <a:off x="2854663" y="1141073"/>
            <a:ext cx="1137196" cy="1447674"/>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txBox="1"/>
          <p:nvPr/>
        </p:nvSpPr>
        <p:spPr>
          <a:xfrm>
            <a:off x="8455975" y="937375"/>
            <a:ext cx="7503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Chris Yip</a:t>
            </a:r>
            <a:endParaRPr sz="800">
              <a:solidFill>
                <a:schemeClr val="dk1"/>
              </a:solidFill>
              <a:latin typeface="Montserrat Medium"/>
              <a:ea typeface="Montserrat Medium"/>
              <a:cs typeface="Montserrat Medium"/>
              <a:sym typeface="Montserrat Medium"/>
            </a:endParaRPr>
          </a:p>
        </p:txBody>
      </p:sp>
      <p:sp>
        <p:nvSpPr>
          <p:cNvPr id="151" name="Google Shape;151;p16"/>
          <p:cNvSpPr txBox="1"/>
          <p:nvPr/>
        </p:nvSpPr>
        <p:spPr>
          <a:xfrm>
            <a:off x="1990886" y="1666725"/>
            <a:ext cx="16500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Functions</a:t>
            </a:r>
            <a:endParaRPr sz="1100">
              <a:solidFill>
                <a:schemeClr val="lt1"/>
              </a:solidFill>
              <a:latin typeface="Montserrat Medium"/>
              <a:ea typeface="Montserrat Medium"/>
              <a:cs typeface="Montserrat Medium"/>
              <a:sym typeface="Montserrat Medium"/>
            </a:endParaRPr>
          </a:p>
        </p:txBody>
      </p:sp>
      <p:sp>
        <p:nvSpPr>
          <p:cNvPr id="152" name="Google Shape;152;p16"/>
          <p:cNvSpPr txBox="1"/>
          <p:nvPr/>
        </p:nvSpPr>
        <p:spPr>
          <a:xfrm>
            <a:off x="200375" y="-65950"/>
            <a:ext cx="73683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Our team has Identified the</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400">
                <a:solidFill>
                  <a:schemeClr val="lt2"/>
                </a:solidFill>
                <a:latin typeface="Montserrat"/>
                <a:ea typeface="Montserrat"/>
                <a:cs typeface="Montserrat"/>
                <a:sym typeface="Montserrat"/>
              </a:rPr>
              <a:t>Functions</a:t>
            </a:r>
            <a:r>
              <a:rPr b="1" lang="en" sz="2100">
                <a:solidFill>
                  <a:schemeClr val="dk1"/>
                </a:solidFill>
                <a:latin typeface="Montserrat"/>
                <a:ea typeface="Montserrat"/>
                <a:cs typeface="Montserrat"/>
                <a:sym typeface="Montserrat"/>
              </a:rPr>
              <a:t>,</a:t>
            </a:r>
            <a:r>
              <a:rPr b="1" lang="en" sz="2100">
                <a:solidFill>
                  <a:srgbClr val="45A758"/>
                </a:solidFill>
                <a:latin typeface="Montserrat"/>
                <a:ea typeface="Montserrat"/>
                <a:cs typeface="Montserrat"/>
                <a:sym typeface="Montserrat"/>
              </a:rPr>
              <a:t> </a:t>
            </a:r>
            <a:r>
              <a:rPr b="1" lang="en" sz="2100">
                <a:solidFill>
                  <a:schemeClr val="accent2"/>
                </a:solidFill>
                <a:latin typeface="Montserrat"/>
                <a:ea typeface="Montserrat"/>
                <a:cs typeface="Montserrat"/>
                <a:sym typeface="Montserrat"/>
              </a:rPr>
              <a:t>Objectives</a:t>
            </a:r>
            <a:r>
              <a:rPr b="1" lang="en" sz="2100">
                <a:solidFill>
                  <a:schemeClr val="dk1"/>
                </a:solidFill>
                <a:latin typeface="Montserrat"/>
                <a:ea typeface="Montserrat"/>
                <a:cs typeface="Montserrat"/>
                <a:sym typeface="Montserrat"/>
              </a:rPr>
              <a:t>, and </a:t>
            </a:r>
            <a:r>
              <a:rPr b="1" lang="en" sz="2100">
                <a:solidFill>
                  <a:schemeClr val="accent3"/>
                </a:solidFill>
                <a:latin typeface="Montserrat"/>
                <a:ea typeface="Montserrat"/>
                <a:cs typeface="Montserrat"/>
                <a:sym typeface="Montserrat"/>
              </a:rPr>
              <a:t>Constraints</a:t>
            </a:r>
            <a:endParaRPr b="1" sz="2100">
              <a:solidFill>
                <a:schemeClr val="accent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 to satisfy the client’s needs</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cxnSp>
        <p:nvCxnSpPr>
          <p:cNvPr id="153" name="Google Shape;153;p16"/>
          <p:cNvCxnSpPr/>
          <p:nvPr/>
        </p:nvCxnSpPr>
        <p:spPr>
          <a:xfrm>
            <a:off x="4522200" y="2519150"/>
            <a:ext cx="40110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6"/>
          <p:cNvCxnSpPr/>
          <p:nvPr/>
        </p:nvCxnSpPr>
        <p:spPr>
          <a:xfrm>
            <a:off x="4522200" y="3662150"/>
            <a:ext cx="401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426375" y="262750"/>
            <a:ext cx="7250700" cy="9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rPr>
              <a:t>‘Aris’</a:t>
            </a:r>
            <a:r>
              <a:rPr lang="en"/>
              <a:t>: provides </a:t>
            </a:r>
            <a:r>
              <a:rPr lang="en">
                <a:solidFill>
                  <a:schemeClr val="accent3"/>
                </a:solidFill>
              </a:rPr>
              <a:t>outstanding</a:t>
            </a:r>
            <a:r>
              <a:rPr lang="en"/>
              <a:t> solutions to </a:t>
            </a:r>
            <a:r>
              <a:rPr lang="en">
                <a:solidFill>
                  <a:schemeClr val="accent3"/>
                </a:solidFill>
              </a:rPr>
              <a:t>all </a:t>
            </a:r>
            <a:r>
              <a:rPr lang="en">
                <a:solidFill>
                  <a:schemeClr val="accent3"/>
                </a:solidFill>
              </a:rPr>
              <a:t>measurable</a:t>
            </a:r>
            <a:r>
              <a:rPr lang="en">
                <a:solidFill>
                  <a:schemeClr val="accent3"/>
                </a:solidFill>
              </a:rPr>
              <a:t> </a:t>
            </a:r>
            <a:r>
              <a:rPr lang="en"/>
              <a:t>objectives </a:t>
            </a:r>
            <a:endParaRPr/>
          </a:p>
        </p:txBody>
      </p:sp>
      <p:pic>
        <p:nvPicPr>
          <p:cNvPr id="160" name="Google Shape;160;p17"/>
          <p:cNvPicPr preferRelativeResize="0"/>
          <p:nvPr/>
        </p:nvPicPr>
        <p:blipFill>
          <a:blip r:embed="rId3">
            <a:alphaModFix/>
          </a:blip>
          <a:stretch>
            <a:fillRect/>
          </a:stretch>
        </p:blipFill>
        <p:spPr>
          <a:xfrm>
            <a:off x="5923945" y="3042625"/>
            <a:ext cx="3033381" cy="1700400"/>
          </a:xfrm>
          <a:prstGeom prst="rect">
            <a:avLst/>
          </a:prstGeom>
          <a:noFill/>
          <a:ln>
            <a:noFill/>
          </a:ln>
        </p:spPr>
      </p:pic>
      <p:sp>
        <p:nvSpPr>
          <p:cNvPr id="161" name="Google Shape;16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17"/>
          <p:cNvSpPr/>
          <p:nvPr/>
        </p:nvSpPr>
        <p:spPr>
          <a:xfrm>
            <a:off x="276350" y="179212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Storage</a:t>
            </a:r>
            <a:endParaRPr>
              <a:latin typeface="Montserrat Medium"/>
              <a:ea typeface="Montserrat Medium"/>
              <a:cs typeface="Montserrat Medium"/>
              <a:sym typeface="Montserrat Medium"/>
            </a:endParaRPr>
          </a:p>
        </p:txBody>
      </p:sp>
      <p:sp>
        <p:nvSpPr>
          <p:cNvPr id="163" name="Google Shape;163;p17"/>
          <p:cNvSpPr/>
          <p:nvPr/>
        </p:nvSpPr>
        <p:spPr>
          <a:xfrm>
            <a:off x="2483375" y="1318300"/>
            <a:ext cx="1753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Cabinet/Shelf</a:t>
            </a:r>
            <a:endParaRPr sz="1500">
              <a:solidFill>
                <a:schemeClr val="dk1"/>
              </a:solidFill>
              <a:latin typeface="Montserrat Medium"/>
              <a:ea typeface="Montserrat Medium"/>
              <a:cs typeface="Montserrat Medium"/>
              <a:sym typeface="Montserrat Medium"/>
            </a:endParaRPr>
          </a:p>
        </p:txBody>
      </p:sp>
      <p:sp>
        <p:nvSpPr>
          <p:cNvPr id="164" name="Google Shape;164;p17"/>
          <p:cNvSpPr/>
          <p:nvPr/>
        </p:nvSpPr>
        <p:spPr>
          <a:xfrm>
            <a:off x="2483373" y="2312700"/>
            <a:ext cx="17535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Hanging Organizer</a:t>
            </a:r>
            <a:endParaRPr sz="1500">
              <a:solidFill>
                <a:schemeClr val="dk1"/>
              </a:solidFill>
              <a:latin typeface="Montserrat Medium"/>
              <a:ea typeface="Montserrat Medium"/>
              <a:cs typeface="Montserrat Medium"/>
              <a:sym typeface="Montserrat Medium"/>
            </a:endParaRPr>
          </a:p>
        </p:txBody>
      </p:sp>
      <p:cxnSp>
        <p:nvCxnSpPr>
          <p:cNvPr id="165" name="Google Shape;165;p17"/>
          <p:cNvCxnSpPr>
            <a:stCxn id="164" idx="1"/>
            <a:endCxn id="162" idx="3"/>
          </p:cNvCxnSpPr>
          <p:nvPr/>
        </p:nvCxnSpPr>
        <p:spPr>
          <a:xfrm rot="10800000">
            <a:off x="1700973" y="2007000"/>
            <a:ext cx="782400" cy="5178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66" name="Google Shape;166;p17"/>
          <p:cNvSpPr/>
          <p:nvPr/>
        </p:nvSpPr>
        <p:spPr>
          <a:xfrm>
            <a:off x="4572000" y="179212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pic>
        <p:nvPicPr>
          <p:cNvPr id="167" name="Google Shape;167;p17"/>
          <p:cNvPicPr preferRelativeResize="0"/>
          <p:nvPr/>
        </p:nvPicPr>
        <p:blipFill>
          <a:blip r:embed="rId4">
            <a:alphaModFix/>
          </a:blip>
          <a:stretch>
            <a:fillRect/>
          </a:stretch>
        </p:blipFill>
        <p:spPr>
          <a:xfrm>
            <a:off x="2650700" y="3062350"/>
            <a:ext cx="3152775" cy="1700400"/>
          </a:xfrm>
          <a:prstGeom prst="rect">
            <a:avLst/>
          </a:prstGeom>
          <a:noFill/>
          <a:ln>
            <a:noFill/>
          </a:ln>
        </p:spPr>
      </p:pic>
      <p:pic>
        <p:nvPicPr>
          <p:cNvPr id="168" name="Google Shape;168;p17"/>
          <p:cNvPicPr preferRelativeResize="0"/>
          <p:nvPr/>
        </p:nvPicPr>
        <p:blipFill rotWithShape="1">
          <a:blip r:embed="rId5">
            <a:alphaModFix/>
          </a:blip>
          <a:srcRect b="0" l="0" r="0" t="0"/>
          <a:stretch/>
        </p:blipFill>
        <p:spPr>
          <a:xfrm>
            <a:off x="7975150" y="-5050"/>
            <a:ext cx="1168850" cy="1168850"/>
          </a:xfrm>
          <a:prstGeom prst="rect">
            <a:avLst/>
          </a:prstGeom>
          <a:noFill/>
          <a:ln>
            <a:noFill/>
          </a:ln>
        </p:spPr>
      </p:pic>
      <p:sp>
        <p:nvSpPr>
          <p:cNvPr id="169" name="Google Shape;169;p17"/>
          <p:cNvSpPr txBox="1"/>
          <p:nvPr/>
        </p:nvSpPr>
        <p:spPr>
          <a:xfrm>
            <a:off x="7520375" y="1163800"/>
            <a:ext cx="207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cxnSp>
        <p:nvCxnSpPr>
          <p:cNvPr id="170" name="Google Shape;170;p17"/>
          <p:cNvCxnSpPr>
            <a:stCxn id="163" idx="1"/>
            <a:endCxn id="162" idx="3"/>
          </p:cNvCxnSpPr>
          <p:nvPr/>
        </p:nvCxnSpPr>
        <p:spPr>
          <a:xfrm flipH="1">
            <a:off x="1700975" y="1533250"/>
            <a:ext cx="782400" cy="4737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71" name="Google Shape;171;p17"/>
          <p:cNvSpPr/>
          <p:nvPr/>
        </p:nvSpPr>
        <p:spPr>
          <a:xfrm>
            <a:off x="6382400" y="1792125"/>
            <a:ext cx="24336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 Shrinkable Furniture</a:t>
            </a:r>
            <a:endParaRPr sz="1500">
              <a:solidFill>
                <a:schemeClr val="dk1"/>
              </a:solidFill>
              <a:latin typeface="Montserrat Medium"/>
              <a:ea typeface="Montserrat Medium"/>
              <a:cs typeface="Montserrat Medium"/>
              <a:sym typeface="Montserrat Medium"/>
            </a:endParaRPr>
          </a:p>
        </p:txBody>
      </p:sp>
      <p:cxnSp>
        <p:nvCxnSpPr>
          <p:cNvPr id="172" name="Google Shape;172;p17"/>
          <p:cNvCxnSpPr>
            <a:stCxn id="166" idx="3"/>
            <a:endCxn id="171" idx="1"/>
          </p:cNvCxnSpPr>
          <p:nvPr/>
        </p:nvCxnSpPr>
        <p:spPr>
          <a:xfrm>
            <a:off x="5996700" y="2007075"/>
            <a:ext cx="385800" cy="0"/>
          </a:xfrm>
          <a:prstGeom prst="straightConnector1">
            <a:avLst/>
          </a:prstGeom>
          <a:noFill/>
          <a:ln cap="flat" cmpd="sng" w="9525">
            <a:solidFill>
              <a:schemeClr val="dk2"/>
            </a:solidFill>
            <a:prstDash val="solid"/>
            <a:round/>
            <a:headEnd len="med" w="med" type="none"/>
            <a:tailEnd len="med" w="med" type="none"/>
          </a:ln>
        </p:spPr>
      </p:cxnSp>
      <p:pic>
        <p:nvPicPr>
          <p:cNvPr id="173" name="Google Shape;173;p17"/>
          <p:cNvPicPr preferRelativeResize="0"/>
          <p:nvPr/>
        </p:nvPicPr>
        <p:blipFill rotWithShape="1">
          <a:blip r:embed="rId6">
            <a:alphaModFix/>
          </a:blip>
          <a:srcRect b="0" l="11057" r="17468" t="0"/>
          <a:stretch/>
        </p:blipFill>
        <p:spPr>
          <a:xfrm>
            <a:off x="271025" y="3042650"/>
            <a:ext cx="2259200" cy="1774000"/>
          </a:xfrm>
          <a:prstGeom prst="rect">
            <a:avLst/>
          </a:prstGeom>
          <a:noFill/>
          <a:ln>
            <a:noFill/>
          </a:ln>
        </p:spPr>
      </p:pic>
      <p:cxnSp>
        <p:nvCxnSpPr>
          <p:cNvPr id="174" name="Google Shape;174;p17"/>
          <p:cNvCxnSpPr>
            <a:stCxn id="175" idx="1"/>
            <a:endCxn id="162" idx="3"/>
          </p:cNvCxnSpPr>
          <p:nvPr/>
        </p:nvCxnSpPr>
        <p:spPr>
          <a:xfrm rot="10800000">
            <a:off x="1700973" y="2007050"/>
            <a:ext cx="782400" cy="234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75" name="Google Shape;175;p17"/>
          <p:cNvSpPr/>
          <p:nvPr/>
        </p:nvSpPr>
        <p:spPr>
          <a:xfrm>
            <a:off x="2483373" y="1815500"/>
            <a:ext cx="1753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      Hooks</a:t>
            </a:r>
            <a:endParaRPr sz="1500">
              <a:solidFill>
                <a:schemeClr val="dk1"/>
              </a:solidFill>
              <a:latin typeface="Montserrat Medium"/>
              <a:ea typeface="Montserrat Medium"/>
              <a:cs typeface="Montserrat Medium"/>
              <a:sym typeface="Montserrat Medium"/>
            </a:endParaRPr>
          </a:p>
        </p:txBody>
      </p:sp>
      <p:sp>
        <p:nvSpPr>
          <p:cNvPr id="176" name="Google Shape;176;p17"/>
          <p:cNvSpPr txBox="1"/>
          <p:nvPr/>
        </p:nvSpPr>
        <p:spPr>
          <a:xfrm>
            <a:off x="5239500" y="2334613"/>
            <a:ext cx="39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($5600-6200) [6][7][8][9]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265950" y="187950"/>
            <a:ext cx="7856400" cy="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CC4125"/>
                </a:solidFill>
              </a:rPr>
              <a:t>‘Pandora’</a:t>
            </a:r>
            <a:r>
              <a:rPr lang="en"/>
              <a:t>:</a:t>
            </a:r>
            <a:r>
              <a:rPr lang="en" sz="2600"/>
              <a:t> </a:t>
            </a:r>
            <a:r>
              <a:rPr lang="en" sz="2300"/>
              <a:t>provides </a:t>
            </a:r>
            <a:r>
              <a:rPr lang="en" sz="2300">
                <a:solidFill>
                  <a:srgbClr val="45A758"/>
                </a:solidFill>
              </a:rPr>
              <a:t>exceptional use </a:t>
            </a:r>
            <a:r>
              <a:rPr lang="en" sz="2300"/>
              <a:t>of storage and </a:t>
            </a:r>
            <a:r>
              <a:rPr lang="en" sz="2300">
                <a:solidFill>
                  <a:srgbClr val="45A758"/>
                </a:solidFill>
              </a:rPr>
              <a:t>security</a:t>
            </a:r>
            <a:endParaRPr sz="2300">
              <a:solidFill>
                <a:srgbClr val="45A758"/>
              </a:solidFill>
            </a:endParaRPr>
          </a:p>
          <a:p>
            <a:pPr indent="0" lvl="0" marL="0" rtl="0" algn="ctr">
              <a:spcBef>
                <a:spcPts val="0"/>
              </a:spcBef>
              <a:spcAft>
                <a:spcPts val="0"/>
              </a:spcAft>
              <a:buNone/>
            </a:pPr>
            <a:r>
              <a:t/>
            </a:r>
            <a:endParaRPr/>
          </a:p>
        </p:txBody>
      </p:sp>
      <p:pic>
        <p:nvPicPr>
          <p:cNvPr id="182" name="Google Shape;182;p18"/>
          <p:cNvPicPr preferRelativeResize="0"/>
          <p:nvPr/>
        </p:nvPicPr>
        <p:blipFill>
          <a:blip r:embed="rId3">
            <a:alphaModFix/>
          </a:blip>
          <a:stretch>
            <a:fillRect/>
          </a:stretch>
        </p:blipFill>
        <p:spPr>
          <a:xfrm>
            <a:off x="2249269" y="2974250"/>
            <a:ext cx="3187519" cy="1971125"/>
          </a:xfrm>
          <a:prstGeom prst="rect">
            <a:avLst/>
          </a:prstGeom>
          <a:noFill/>
          <a:ln>
            <a:noFill/>
          </a:ln>
        </p:spPr>
      </p:pic>
      <p:sp>
        <p:nvSpPr>
          <p:cNvPr id="183" name="Google Shape;18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18"/>
          <p:cNvSpPr/>
          <p:nvPr/>
        </p:nvSpPr>
        <p:spPr>
          <a:xfrm>
            <a:off x="2700825" y="1272050"/>
            <a:ext cx="22941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Drawer Dividers</a:t>
            </a:r>
            <a:endParaRPr sz="1500">
              <a:solidFill>
                <a:schemeClr val="dk1"/>
              </a:solidFill>
              <a:latin typeface="Montserrat Medium"/>
              <a:ea typeface="Montserrat Medium"/>
              <a:cs typeface="Montserrat Medium"/>
              <a:sym typeface="Montserrat Medium"/>
            </a:endParaRPr>
          </a:p>
        </p:txBody>
      </p:sp>
      <p:sp>
        <p:nvSpPr>
          <p:cNvPr id="185" name="Google Shape;185;p18"/>
          <p:cNvSpPr/>
          <p:nvPr/>
        </p:nvSpPr>
        <p:spPr>
          <a:xfrm>
            <a:off x="2700825" y="1841338"/>
            <a:ext cx="22941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Table with Drawers</a:t>
            </a:r>
            <a:endParaRPr sz="1600">
              <a:solidFill>
                <a:schemeClr val="dk1"/>
              </a:solidFill>
              <a:latin typeface="Montserrat Medium"/>
              <a:ea typeface="Montserrat Medium"/>
              <a:cs typeface="Montserrat Medium"/>
              <a:sym typeface="Montserrat Medium"/>
            </a:endParaRPr>
          </a:p>
        </p:txBody>
      </p:sp>
      <p:sp>
        <p:nvSpPr>
          <p:cNvPr id="186" name="Google Shape;186;p18"/>
          <p:cNvSpPr/>
          <p:nvPr/>
        </p:nvSpPr>
        <p:spPr>
          <a:xfrm>
            <a:off x="2700825" y="2410638"/>
            <a:ext cx="22941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Ottoman Seats</a:t>
            </a:r>
            <a:endParaRPr sz="1600">
              <a:solidFill>
                <a:schemeClr val="dk1"/>
              </a:solidFill>
              <a:latin typeface="Montserrat Medium"/>
              <a:ea typeface="Montserrat Medium"/>
              <a:cs typeface="Montserrat Medium"/>
              <a:sym typeface="Montserrat Medium"/>
            </a:endParaRPr>
          </a:p>
        </p:txBody>
      </p:sp>
      <p:pic>
        <p:nvPicPr>
          <p:cNvPr id="187" name="Google Shape;187;p18"/>
          <p:cNvPicPr preferRelativeResize="0"/>
          <p:nvPr/>
        </p:nvPicPr>
        <p:blipFill>
          <a:blip r:embed="rId4">
            <a:alphaModFix/>
          </a:blip>
          <a:stretch>
            <a:fillRect/>
          </a:stretch>
        </p:blipFill>
        <p:spPr>
          <a:xfrm>
            <a:off x="5494074" y="2969175"/>
            <a:ext cx="3392850" cy="1971130"/>
          </a:xfrm>
          <a:prstGeom prst="rect">
            <a:avLst/>
          </a:prstGeom>
          <a:noFill/>
          <a:ln>
            <a:noFill/>
          </a:ln>
        </p:spPr>
      </p:pic>
      <p:sp>
        <p:nvSpPr>
          <p:cNvPr id="188" name="Google Shape;188;p18"/>
          <p:cNvSpPr/>
          <p:nvPr/>
        </p:nvSpPr>
        <p:spPr>
          <a:xfrm>
            <a:off x="265950" y="179247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Medium"/>
                <a:ea typeface="Montserrat Medium"/>
                <a:cs typeface="Montserrat Medium"/>
                <a:sym typeface="Montserrat Medium"/>
              </a:rPr>
              <a:t>Storage</a:t>
            </a:r>
            <a:endParaRPr>
              <a:solidFill>
                <a:schemeClr val="dk1"/>
              </a:solidFill>
              <a:latin typeface="Montserrat Medium"/>
              <a:ea typeface="Montserrat Medium"/>
              <a:cs typeface="Montserrat Medium"/>
              <a:sym typeface="Montserrat Medium"/>
            </a:endParaRPr>
          </a:p>
        </p:txBody>
      </p:sp>
      <p:sp>
        <p:nvSpPr>
          <p:cNvPr id="189" name="Google Shape;189;p18"/>
          <p:cNvSpPr/>
          <p:nvPr/>
        </p:nvSpPr>
        <p:spPr>
          <a:xfrm>
            <a:off x="5564500" y="1833400"/>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cxnSp>
        <p:nvCxnSpPr>
          <p:cNvPr id="190" name="Google Shape;190;p18"/>
          <p:cNvCxnSpPr>
            <a:stCxn id="186" idx="1"/>
            <a:endCxn id="188" idx="3"/>
          </p:cNvCxnSpPr>
          <p:nvPr/>
        </p:nvCxnSpPr>
        <p:spPr>
          <a:xfrm rot="10800000">
            <a:off x="1690725" y="2007438"/>
            <a:ext cx="1010100" cy="615300"/>
          </a:xfrm>
          <a:prstGeom prst="bentConnector3">
            <a:avLst>
              <a:gd fmla="val 50004" name="adj1"/>
            </a:avLst>
          </a:prstGeom>
          <a:noFill/>
          <a:ln cap="flat" cmpd="sng" w="9525">
            <a:solidFill>
              <a:schemeClr val="dk2"/>
            </a:solidFill>
            <a:prstDash val="solid"/>
            <a:round/>
            <a:headEnd len="med" w="med" type="none"/>
            <a:tailEnd len="med" w="med" type="none"/>
          </a:ln>
        </p:spPr>
      </p:cxnSp>
      <p:pic>
        <p:nvPicPr>
          <p:cNvPr id="191" name="Google Shape;191;p18"/>
          <p:cNvPicPr preferRelativeResize="0"/>
          <p:nvPr/>
        </p:nvPicPr>
        <p:blipFill>
          <a:blip r:embed="rId5">
            <a:alphaModFix/>
          </a:blip>
          <a:stretch>
            <a:fillRect/>
          </a:stretch>
        </p:blipFill>
        <p:spPr>
          <a:xfrm>
            <a:off x="8067974" y="-1"/>
            <a:ext cx="1075200" cy="1477461"/>
          </a:xfrm>
          <a:prstGeom prst="rect">
            <a:avLst/>
          </a:prstGeom>
          <a:noFill/>
          <a:ln>
            <a:noFill/>
          </a:ln>
        </p:spPr>
      </p:pic>
      <p:sp>
        <p:nvSpPr>
          <p:cNvPr id="192" name="Google Shape;192;p18"/>
          <p:cNvSpPr txBox="1"/>
          <p:nvPr/>
        </p:nvSpPr>
        <p:spPr>
          <a:xfrm>
            <a:off x="8067975" y="1423050"/>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cxnSp>
        <p:nvCxnSpPr>
          <p:cNvPr id="193" name="Google Shape;193;p18"/>
          <p:cNvCxnSpPr>
            <a:stCxn id="184" idx="1"/>
            <a:endCxn id="188" idx="3"/>
          </p:cNvCxnSpPr>
          <p:nvPr/>
        </p:nvCxnSpPr>
        <p:spPr>
          <a:xfrm flipH="1">
            <a:off x="1690725" y="1487000"/>
            <a:ext cx="1010100" cy="520500"/>
          </a:xfrm>
          <a:prstGeom prst="bentConnector3">
            <a:avLst>
              <a:gd fmla="val 50004" name="adj1"/>
            </a:avLst>
          </a:prstGeom>
          <a:noFill/>
          <a:ln cap="flat" cmpd="sng" w="9525">
            <a:solidFill>
              <a:schemeClr val="dk2"/>
            </a:solidFill>
            <a:prstDash val="solid"/>
            <a:round/>
            <a:headEnd len="med" w="med" type="none"/>
            <a:tailEnd len="med" w="med" type="none"/>
          </a:ln>
        </p:spPr>
      </p:cxnSp>
      <p:sp>
        <p:nvSpPr>
          <p:cNvPr id="194" name="Google Shape;194;p18"/>
          <p:cNvSpPr/>
          <p:nvPr/>
        </p:nvSpPr>
        <p:spPr>
          <a:xfrm>
            <a:off x="7569600" y="1833425"/>
            <a:ext cx="11448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     None</a:t>
            </a:r>
            <a:endParaRPr sz="1500">
              <a:solidFill>
                <a:schemeClr val="dk1"/>
              </a:solidFill>
              <a:latin typeface="Montserrat Medium"/>
              <a:ea typeface="Montserrat Medium"/>
              <a:cs typeface="Montserrat Medium"/>
              <a:sym typeface="Montserrat Medium"/>
            </a:endParaRPr>
          </a:p>
        </p:txBody>
      </p:sp>
      <p:cxnSp>
        <p:nvCxnSpPr>
          <p:cNvPr id="195" name="Google Shape;195;p18"/>
          <p:cNvCxnSpPr>
            <a:stCxn id="189" idx="3"/>
            <a:endCxn id="194" idx="1"/>
          </p:cNvCxnSpPr>
          <p:nvPr/>
        </p:nvCxnSpPr>
        <p:spPr>
          <a:xfrm>
            <a:off x="6989200" y="2048350"/>
            <a:ext cx="580500" cy="0"/>
          </a:xfrm>
          <a:prstGeom prst="straightConnector1">
            <a:avLst/>
          </a:prstGeom>
          <a:noFill/>
          <a:ln cap="flat" cmpd="sng" w="9525">
            <a:solidFill>
              <a:schemeClr val="dk2"/>
            </a:solidFill>
            <a:prstDash val="solid"/>
            <a:round/>
            <a:headEnd len="med" w="med" type="none"/>
            <a:tailEnd len="med" w="med" type="none"/>
          </a:ln>
        </p:spPr>
      </p:cxnSp>
      <p:pic>
        <p:nvPicPr>
          <p:cNvPr id="196" name="Google Shape;196;p18"/>
          <p:cNvPicPr preferRelativeResize="0"/>
          <p:nvPr/>
        </p:nvPicPr>
        <p:blipFill rotWithShape="1">
          <a:blip r:embed="rId6">
            <a:alphaModFix/>
          </a:blip>
          <a:srcRect b="18274" l="28296" r="20552" t="14808"/>
          <a:stretch/>
        </p:blipFill>
        <p:spPr>
          <a:xfrm>
            <a:off x="57950" y="3100075"/>
            <a:ext cx="2134026" cy="1570401"/>
          </a:xfrm>
          <a:prstGeom prst="rect">
            <a:avLst/>
          </a:prstGeom>
          <a:noFill/>
          <a:ln>
            <a:noFill/>
          </a:ln>
        </p:spPr>
      </p:pic>
      <p:sp>
        <p:nvSpPr>
          <p:cNvPr id="197" name="Google Shape;197;p18"/>
          <p:cNvSpPr txBox="1"/>
          <p:nvPr/>
        </p:nvSpPr>
        <p:spPr>
          <a:xfrm>
            <a:off x="5674825" y="2416150"/>
            <a:ext cx="39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($3200-$7000) [7][10][11]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137925" y="177500"/>
            <a:ext cx="7930200" cy="1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CC4125"/>
                </a:solidFill>
              </a:rPr>
              <a:t>‘Proteus’</a:t>
            </a:r>
            <a:r>
              <a:rPr lang="en"/>
              <a:t>: </a:t>
            </a:r>
            <a:r>
              <a:rPr lang="en" sz="2200"/>
              <a:t>highlights the </a:t>
            </a:r>
            <a:r>
              <a:rPr lang="en" sz="2200">
                <a:solidFill>
                  <a:srgbClr val="45A758"/>
                </a:solidFill>
              </a:rPr>
              <a:t>efficiency</a:t>
            </a:r>
            <a:r>
              <a:rPr lang="en" sz="2200">
                <a:solidFill>
                  <a:schemeClr val="accent3"/>
                </a:solidFill>
              </a:rPr>
              <a:t> </a:t>
            </a:r>
            <a:r>
              <a:rPr lang="en" sz="2200"/>
              <a:t>of storage and </a:t>
            </a:r>
            <a:r>
              <a:rPr lang="en" sz="2200">
                <a:solidFill>
                  <a:srgbClr val="45A758"/>
                </a:solidFill>
              </a:rPr>
              <a:t>minimizes</a:t>
            </a:r>
            <a:r>
              <a:rPr lang="en" sz="2200">
                <a:solidFill>
                  <a:schemeClr val="accent3"/>
                </a:solidFill>
              </a:rPr>
              <a:t> </a:t>
            </a:r>
            <a:r>
              <a:rPr lang="en" sz="2200"/>
              <a:t>cost</a:t>
            </a:r>
            <a:endParaRPr sz="22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203" name="Google Shape;203;p19"/>
          <p:cNvSpPr txBox="1"/>
          <p:nvPr/>
        </p:nvSpPr>
        <p:spPr>
          <a:xfrm>
            <a:off x="8294750" y="25370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204" name="Google Shape;20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19"/>
          <p:cNvPicPr preferRelativeResize="0"/>
          <p:nvPr/>
        </p:nvPicPr>
        <p:blipFill>
          <a:blip r:embed="rId3">
            <a:alphaModFix/>
          </a:blip>
          <a:stretch>
            <a:fillRect/>
          </a:stretch>
        </p:blipFill>
        <p:spPr>
          <a:xfrm>
            <a:off x="2527563" y="3198200"/>
            <a:ext cx="3105150" cy="1733550"/>
          </a:xfrm>
          <a:prstGeom prst="rect">
            <a:avLst/>
          </a:prstGeom>
          <a:noFill/>
          <a:ln>
            <a:noFill/>
          </a:ln>
        </p:spPr>
      </p:pic>
      <p:pic>
        <p:nvPicPr>
          <p:cNvPr id="206" name="Google Shape;206;p19"/>
          <p:cNvPicPr preferRelativeResize="0"/>
          <p:nvPr/>
        </p:nvPicPr>
        <p:blipFill>
          <a:blip r:embed="rId4">
            <a:alphaModFix/>
          </a:blip>
          <a:stretch>
            <a:fillRect/>
          </a:stretch>
        </p:blipFill>
        <p:spPr>
          <a:xfrm>
            <a:off x="5805988" y="3220701"/>
            <a:ext cx="2943225" cy="1733550"/>
          </a:xfrm>
          <a:prstGeom prst="rect">
            <a:avLst/>
          </a:prstGeom>
          <a:noFill/>
          <a:ln>
            <a:noFill/>
          </a:ln>
        </p:spPr>
      </p:pic>
      <p:sp>
        <p:nvSpPr>
          <p:cNvPr id="207" name="Google Shape;207;p19"/>
          <p:cNvSpPr/>
          <p:nvPr/>
        </p:nvSpPr>
        <p:spPr>
          <a:xfrm>
            <a:off x="2527575" y="1172988"/>
            <a:ext cx="2155500" cy="5616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Table with Storage    Underneath</a:t>
            </a:r>
            <a:endParaRPr sz="16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Medium"/>
              <a:ea typeface="Montserrat Medium"/>
              <a:cs typeface="Montserrat Medium"/>
              <a:sym typeface="Montserrat Medium"/>
            </a:endParaRPr>
          </a:p>
        </p:txBody>
      </p:sp>
      <p:sp>
        <p:nvSpPr>
          <p:cNvPr id="208" name="Google Shape;208;p19"/>
          <p:cNvSpPr/>
          <p:nvPr/>
        </p:nvSpPr>
        <p:spPr>
          <a:xfrm>
            <a:off x="2527575" y="1977150"/>
            <a:ext cx="2155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Ottoman Seats</a:t>
            </a:r>
            <a:endParaRPr sz="1600">
              <a:solidFill>
                <a:schemeClr val="dk1"/>
              </a:solidFill>
              <a:latin typeface="Montserrat Medium"/>
              <a:ea typeface="Montserrat Medium"/>
              <a:cs typeface="Montserrat Medium"/>
              <a:sym typeface="Montserrat Medium"/>
            </a:endParaRPr>
          </a:p>
        </p:txBody>
      </p:sp>
      <p:sp>
        <p:nvSpPr>
          <p:cNvPr id="209" name="Google Shape;209;p19"/>
          <p:cNvSpPr/>
          <p:nvPr/>
        </p:nvSpPr>
        <p:spPr>
          <a:xfrm>
            <a:off x="2527575" y="2649600"/>
            <a:ext cx="21555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Hanging baskets</a:t>
            </a:r>
            <a:endParaRPr sz="1600">
              <a:solidFill>
                <a:schemeClr val="dk1"/>
              </a:solidFill>
              <a:latin typeface="Montserrat Medium"/>
              <a:ea typeface="Montserrat Medium"/>
              <a:cs typeface="Montserrat Medium"/>
              <a:sym typeface="Montserrat Medium"/>
            </a:endParaRPr>
          </a:p>
        </p:txBody>
      </p:sp>
      <p:sp>
        <p:nvSpPr>
          <p:cNvPr id="210" name="Google Shape;210;p19"/>
          <p:cNvSpPr/>
          <p:nvPr/>
        </p:nvSpPr>
        <p:spPr>
          <a:xfrm>
            <a:off x="204125" y="185947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Medium"/>
                <a:ea typeface="Montserrat Medium"/>
                <a:cs typeface="Montserrat Medium"/>
                <a:sym typeface="Montserrat Medium"/>
              </a:rPr>
              <a:t>Storage</a:t>
            </a:r>
            <a:endParaRPr>
              <a:solidFill>
                <a:schemeClr val="dk1"/>
              </a:solidFill>
              <a:latin typeface="Montserrat Medium"/>
              <a:ea typeface="Montserrat Medium"/>
              <a:cs typeface="Montserrat Medium"/>
              <a:sym typeface="Montserrat Medium"/>
            </a:endParaRPr>
          </a:p>
        </p:txBody>
      </p:sp>
      <p:pic>
        <p:nvPicPr>
          <p:cNvPr id="211" name="Google Shape;211;p19"/>
          <p:cNvPicPr preferRelativeResize="0"/>
          <p:nvPr/>
        </p:nvPicPr>
        <p:blipFill>
          <a:blip r:embed="rId5">
            <a:alphaModFix/>
          </a:blip>
          <a:stretch>
            <a:fillRect/>
          </a:stretch>
        </p:blipFill>
        <p:spPr>
          <a:xfrm>
            <a:off x="8067974" y="-1"/>
            <a:ext cx="1075200" cy="1477461"/>
          </a:xfrm>
          <a:prstGeom prst="rect">
            <a:avLst/>
          </a:prstGeom>
          <a:noFill/>
          <a:ln>
            <a:noFill/>
          </a:ln>
        </p:spPr>
      </p:pic>
      <p:sp>
        <p:nvSpPr>
          <p:cNvPr id="212" name="Google Shape;212;p19"/>
          <p:cNvSpPr txBox="1"/>
          <p:nvPr/>
        </p:nvSpPr>
        <p:spPr>
          <a:xfrm>
            <a:off x="8067975" y="1423050"/>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cxnSp>
        <p:nvCxnSpPr>
          <p:cNvPr id="213" name="Google Shape;213;p19"/>
          <p:cNvCxnSpPr>
            <a:stCxn id="210" idx="3"/>
            <a:endCxn id="207" idx="1"/>
          </p:cNvCxnSpPr>
          <p:nvPr/>
        </p:nvCxnSpPr>
        <p:spPr>
          <a:xfrm flipH="1" rot="10800000">
            <a:off x="1628825" y="1453725"/>
            <a:ext cx="898800" cy="6207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214" name="Google Shape;214;p19"/>
          <p:cNvCxnSpPr>
            <a:stCxn id="210" idx="3"/>
            <a:endCxn id="209" idx="1"/>
          </p:cNvCxnSpPr>
          <p:nvPr/>
        </p:nvCxnSpPr>
        <p:spPr>
          <a:xfrm>
            <a:off x="1628825" y="2074425"/>
            <a:ext cx="898800" cy="7872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215" name="Google Shape;215;p19"/>
          <p:cNvSpPr/>
          <p:nvPr/>
        </p:nvSpPr>
        <p:spPr>
          <a:xfrm>
            <a:off x="7569600" y="1833425"/>
            <a:ext cx="11448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     None</a:t>
            </a:r>
            <a:endParaRPr sz="1500">
              <a:solidFill>
                <a:schemeClr val="dk1"/>
              </a:solidFill>
              <a:latin typeface="Montserrat Medium"/>
              <a:ea typeface="Montserrat Medium"/>
              <a:cs typeface="Montserrat Medium"/>
              <a:sym typeface="Montserrat Medium"/>
            </a:endParaRPr>
          </a:p>
        </p:txBody>
      </p:sp>
      <p:cxnSp>
        <p:nvCxnSpPr>
          <p:cNvPr id="216" name="Google Shape;216;p19"/>
          <p:cNvCxnSpPr>
            <a:endCxn id="215" idx="1"/>
          </p:cNvCxnSpPr>
          <p:nvPr/>
        </p:nvCxnSpPr>
        <p:spPr>
          <a:xfrm>
            <a:off x="6989100" y="2048375"/>
            <a:ext cx="580500" cy="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19"/>
          <p:cNvSpPr/>
          <p:nvPr/>
        </p:nvSpPr>
        <p:spPr>
          <a:xfrm>
            <a:off x="5564500" y="1833400"/>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pic>
        <p:nvPicPr>
          <p:cNvPr id="218" name="Google Shape;218;p19"/>
          <p:cNvPicPr preferRelativeResize="0"/>
          <p:nvPr/>
        </p:nvPicPr>
        <p:blipFill rotWithShape="1">
          <a:blip r:embed="rId6">
            <a:alphaModFix/>
          </a:blip>
          <a:srcRect b="24621" l="31439" r="26247" t="15104"/>
          <a:stretch/>
        </p:blipFill>
        <p:spPr>
          <a:xfrm>
            <a:off x="303550" y="3265938"/>
            <a:ext cx="2050749" cy="1643075"/>
          </a:xfrm>
          <a:prstGeom prst="rect">
            <a:avLst/>
          </a:prstGeom>
          <a:noFill/>
          <a:ln>
            <a:noFill/>
          </a:ln>
        </p:spPr>
      </p:pic>
      <p:sp>
        <p:nvSpPr>
          <p:cNvPr id="219" name="Google Shape;219;p19"/>
          <p:cNvSpPr txBox="1"/>
          <p:nvPr/>
        </p:nvSpPr>
        <p:spPr>
          <a:xfrm>
            <a:off x="5632725" y="2541900"/>
            <a:ext cx="38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($2200) [11][12][13]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aphicFrame>
        <p:nvGraphicFramePr>
          <p:cNvPr id="224" name="Google Shape;224;p20"/>
          <p:cNvGraphicFramePr/>
          <p:nvPr/>
        </p:nvGraphicFramePr>
        <p:xfrm>
          <a:off x="256500" y="1980375"/>
          <a:ext cx="3000000" cy="3000000"/>
        </p:xfrm>
        <a:graphic>
          <a:graphicData uri="http://schemas.openxmlformats.org/drawingml/2006/table">
            <a:tbl>
              <a:tblPr>
                <a:noFill/>
                <a:tableStyleId>{7685A498-6694-4811-80FD-89594FA1868D}</a:tableStyleId>
              </a:tblPr>
              <a:tblGrid>
                <a:gridCol w="1155375"/>
                <a:gridCol w="1391300"/>
                <a:gridCol w="1422775"/>
                <a:gridCol w="1784550"/>
                <a:gridCol w="1438500"/>
                <a:gridCol w="1438500"/>
              </a:tblGrid>
              <a:tr h="696500">
                <a:tc>
                  <a:txBody>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Max use of space</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Adaptable Furniture to (Storage = ST), to (Space = SP)</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Minimize cost (Budget of $10,000)</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Durable</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Secure</a:t>
                      </a:r>
                      <a:endParaRPr/>
                    </a:p>
                  </a:txBody>
                  <a:tcPr marT="91425" marB="91425" marR="91425" marL="91425"/>
                </a:tc>
              </a:tr>
              <a:tr h="362150">
                <a:tc>
                  <a:txBody>
                    <a:bodyPr/>
                    <a:lstStyle/>
                    <a:p>
                      <a:pPr indent="0" lvl="0" marL="0" rtl="0" algn="l">
                        <a:spcBef>
                          <a:spcPts val="0"/>
                        </a:spcBef>
                        <a:spcAft>
                          <a:spcPts val="0"/>
                        </a:spcAft>
                        <a:buNone/>
                      </a:pPr>
                      <a:r>
                        <a:rPr lang="en">
                          <a:latin typeface="Montserrat"/>
                          <a:ea typeface="Montserrat"/>
                          <a:cs typeface="Montserrat"/>
                          <a:sym typeface="Montserrat"/>
                        </a:rPr>
                        <a:t>‘Aris’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Room 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(ST,SP)</a:t>
                      </a:r>
                      <a:endParaRPr>
                        <a:latin typeface="Montserrat"/>
                        <a:ea typeface="Montserrat"/>
                        <a:cs typeface="Montserrat"/>
                        <a:sym typeface="Montserrat"/>
                      </a:endParaRPr>
                    </a:p>
                  </a:txBody>
                  <a:tcPr marT="91425" marB="91425" marR="91425" marL="91425">
                    <a:lnR cap="flat" cmpd="sng" w="9525">
                      <a:solidFill>
                        <a:srgbClr val="B7B7B7"/>
                      </a:solidFill>
                      <a:prstDash val="solid"/>
                      <a:round/>
                      <a:headEnd len="sm" w="sm" type="none"/>
                      <a:tailEnd len="sm" w="sm" type="none"/>
                    </a:lnR>
                    <a:solidFill>
                      <a:srgbClr val="45A758"/>
                    </a:solidFill>
                  </a:tcPr>
                </a:tc>
                <a:tc>
                  <a:txBody>
                    <a:bodyPr/>
                    <a:lstStyle/>
                    <a:p>
                      <a:pPr indent="0" lvl="0" marL="0" rtl="0" algn="l">
                        <a:spcBef>
                          <a:spcPts val="0"/>
                        </a:spcBef>
                        <a:spcAft>
                          <a:spcPts val="0"/>
                        </a:spcAft>
                        <a:buNone/>
                      </a:pPr>
                      <a:r>
                        <a:rPr lang="en">
                          <a:latin typeface="Montserrat"/>
                          <a:ea typeface="Montserrat"/>
                          <a:cs typeface="Montserrat"/>
                          <a:sym typeface="Montserrat"/>
                        </a:rPr>
                        <a:t>#2 ($5600-6200)</a:t>
                      </a:r>
                      <a:endParaRPr>
                        <a:latin typeface="Montserrat"/>
                        <a:ea typeface="Montserrat"/>
                        <a:cs typeface="Montserrat"/>
                        <a:sym typeface="Montserrat"/>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lnL cap="flat" cmpd="sng" w="9525">
                      <a:solidFill>
                        <a:srgbClr val="B7B7B7"/>
                      </a:solidFill>
                      <a:prstDash val="solid"/>
                      <a:round/>
                      <a:headEnd len="sm" w="sm" type="none"/>
                      <a:tailEnd len="sm" w="sm" type="none"/>
                    </a:lnL>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Locked</a:t>
                      </a:r>
                      <a:endParaRPr>
                        <a:latin typeface="Montserrat"/>
                        <a:ea typeface="Montserrat"/>
                        <a:cs typeface="Montserrat"/>
                        <a:sym typeface="Montserrat"/>
                      </a:endParaRPr>
                    </a:p>
                  </a:txBody>
                  <a:tcPr marT="91425" marB="91425" marR="91425" marL="91425">
                    <a:solidFill>
                      <a:srgbClr val="45A758"/>
                    </a:solidFill>
                  </a:tcPr>
                </a:tc>
              </a:tr>
              <a:tr h="348275">
                <a:tc>
                  <a:txBody>
                    <a:bodyPr/>
                    <a:lstStyle/>
                    <a:p>
                      <a:pPr indent="0" lvl="0" marL="0" rtl="0" algn="l">
                        <a:spcBef>
                          <a:spcPts val="0"/>
                        </a:spcBef>
                        <a:spcAft>
                          <a:spcPts val="0"/>
                        </a:spcAft>
                        <a:buNone/>
                      </a:pPr>
                      <a:r>
                        <a:rPr lang="en">
                          <a:latin typeface="Montserrat"/>
                          <a:ea typeface="Montserrat"/>
                          <a:cs typeface="Montserrat"/>
                          <a:sym typeface="Montserrat"/>
                        </a:rPr>
                        <a:t>‘Pandora’</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Room</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a:t>
                      </a:r>
                      <a:endParaRPr>
                        <a:latin typeface="Montserrat"/>
                        <a:ea typeface="Montserrat"/>
                        <a:cs typeface="Montserrat"/>
                        <a:sym typeface="Montserrat"/>
                      </a:endParaRPr>
                    </a:p>
                  </a:txBody>
                  <a:tcPr marT="91425" marB="91425" marR="91425" marL="91425">
                    <a:solidFill>
                      <a:srgbClr val="93C47D"/>
                    </a:solidFill>
                  </a:tcPr>
                </a:tc>
                <a:tc>
                  <a:txBody>
                    <a:bodyPr/>
                    <a:lstStyle/>
                    <a:p>
                      <a:pPr indent="0" lvl="0" marL="0" rtl="0" algn="l">
                        <a:spcBef>
                          <a:spcPts val="0"/>
                        </a:spcBef>
                        <a:spcAft>
                          <a:spcPts val="0"/>
                        </a:spcAft>
                        <a:buNone/>
                      </a:pPr>
                      <a:r>
                        <a:rPr lang="en">
                          <a:latin typeface="Montserrat"/>
                          <a:ea typeface="Montserrat"/>
                          <a:cs typeface="Montserrat"/>
                          <a:sym typeface="Montserrat"/>
                        </a:rPr>
                        <a:t>#3 ($3200-$7000)</a:t>
                      </a:r>
                      <a:endParaRPr>
                        <a:latin typeface="Montserrat"/>
                        <a:ea typeface="Montserrat"/>
                        <a:cs typeface="Montserrat"/>
                        <a:sym typeface="Montserrat"/>
                      </a:endParaRPr>
                    </a:p>
                  </a:txBody>
                  <a:tcPr marT="91425" marB="91425" marR="91425" marL="91425">
                    <a:lnT cap="flat" cmpd="sng" w="9525">
                      <a:solidFill>
                        <a:srgbClr val="B7B7B7"/>
                      </a:solidFill>
                      <a:prstDash val="solid"/>
                      <a:round/>
                      <a:headEnd len="sm" w="sm" type="none"/>
                      <a:tailEnd len="sm" w="sm" type="none"/>
                    </a:lnT>
                    <a:solidFill>
                      <a:srgbClr val="E69138"/>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Locked</a:t>
                      </a:r>
                      <a:endParaRPr>
                        <a:latin typeface="Montserrat"/>
                        <a:ea typeface="Montserrat"/>
                        <a:cs typeface="Montserrat"/>
                        <a:sym typeface="Montserrat"/>
                      </a:endParaRPr>
                    </a:p>
                  </a:txBody>
                  <a:tcPr marT="91425" marB="91425" marR="91425" marL="91425">
                    <a:lnB cap="flat" cmpd="sng" w="9525">
                      <a:solidFill>
                        <a:schemeClr val="lt2"/>
                      </a:solidFill>
                      <a:prstDash val="solid"/>
                      <a:round/>
                      <a:headEnd len="sm" w="sm" type="none"/>
                      <a:tailEnd len="sm" w="sm" type="none"/>
                    </a:lnB>
                    <a:solidFill>
                      <a:srgbClr val="45A758"/>
                    </a:solidFill>
                  </a:tcPr>
                </a:tc>
              </a:tr>
              <a:tr h="348275">
                <a:tc>
                  <a:txBody>
                    <a:bodyPr/>
                    <a:lstStyle/>
                    <a:p>
                      <a:pPr indent="0" lvl="0" marL="0" rtl="0" algn="l">
                        <a:spcBef>
                          <a:spcPts val="0"/>
                        </a:spcBef>
                        <a:spcAft>
                          <a:spcPts val="0"/>
                        </a:spcAft>
                        <a:buNone/>
                      </a:pPr>
                      <a:r>
                        <a:rPr lang="en">
                          <a:latin typeface="Montserrat"/>
                          <a:ea typeface="Montserrat"/>
                          <a:cs typeface="Montserrat"/>
                          <a:sym typeface="Montserrat"/>
                        </a:rPr>
                        <a:t>‘Proteus’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Room</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a:t>
                      </a:r>
                      <a:endParaRPr>
                        <a:latin typeface="Montserrat"/>
                        <a:ea typeface="Montserrat"/>
                        <a:cs typeface="Montserrat"/>
                        <a:sym typeface="Montserrat"/>
                      </a:endParaRPr>
                    </a:p>
                  </a:txBody>
                  <a:tcPr marT="91425" marB="91425" marR="91425" marL="91425">
                    <a:solidFill>
                      <a:srgbClr val="93C47D"/>
                    </a:solidFill>
                  </a:tcPr>
                </a:tc>
                <a:tc>
                  <a:txBody>
                    <a:bodyPr/>
                    <a:lstStyle/>
                    <a:p>
                      <a:pPr indent="0" lvl="0" marL="0" rtl="0" algn="l">
                        <a:spcBef>
                          <a:spcPts val="0"/>
                        </a:spcBef>
                        <a:spcAft>
                          <a:spcPts val="0"/>
                        </a:spcAft>
                        <a:buNone/>
                      </a:pPr>
                      <a:r>
                        <a:rPr lang="en">
                          <a:latin typeface="Montserrat"/>
                          <a:ea typeface="Montserrat"/>
                          <a:cs typeface="Montserrat"/>
                          <a:sym typeface="Montserrat"/>
                        </a:rPr>
                        <a:t>#1 ($2200)</a:t>
                      </a:r>
                      <a:endParaRPr>
                        <a:latin typeface="Montserrat"/>
                        <a:ea typeface="Montserrat"/>
                        <a:cs typeface="Montserrat"/>
                        <a:sym typeface="Montserrat"/>
                      </a:endParaRPr>
                    </a:p>
                  </a:txBody>
                  <a:tcPr marT="91425" marB="91425" marR="91425" marL="91425">
                    <a:solidFill>
                      <a:srgbClr val="F1C232"/>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lnR cap="flat" cmpd="sng" w="9525">
                      <a:solidFill>
                        <a:schemeClr val="lt2"/>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Not secure</a:t>
                      </a:r>
                      <a:endParaRPr>
                        <a:latin typeface="Montserrat"/>
                        <a:ea typeface="Montserrat"/>
                        <a:cs typeface="Montserrat"/>
                        <a:sym typeface="Montserra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0000"/>
                    </a:solidFill>
                  </a:tcPr>
                </a:tc>
              </a:tr>
            </a:tbl>
          </a:graphicData>
        </a:graphic>
      </p:graphicFrame>
      <p:sp>
        <p:nvSpPr>
          <p:cNvPr id="225" name="Google Shape;225;p20"/>
          <p:cNvSpPr txBox="1"/>
          <p:nvPr>
            <p:ph type="title"/>
          </p:nvPr>
        </p:nvSpPr>
        <p:spPr>
          <a:xfrm>
            <a:off x="452550" y="411475"/>
            <a:ext cx="7397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rPr>
              <a:t>‘Aris’</a:t>
            </a:r>
            <a:r>
              <a:rPr lang="en"/>
              <a:t> stands out as the </a:t>
            </a:r>
            <a:r>
              <a:rPr lang="en">
                <a:solidFill>
                  <a:srgbClr val="45A758"/>
                </a:solidFill>
              </a:rPr>
              <a:t>‘most </a:t>
            </a:r>
            <a:r>
              <a:rPr lang="en">
                <a:solidFill>
                  <a:srgbClr val="45A758"/>
                </a:solidFill>
              </a:rPr>
              <a:t>optimal’ </a:t>
            </a:r>
            <a:r>
              <a:rPr lang="en"/>
              <a:t>solution from its versatility through the </a:t>
            </a:r>
            <a:r>
              <a:rPr lang="en">
                <a:solidFill>
                  <a:srgbClr val="45A758"/>
                </a:solidFill>
              </a:rPr>
              <a:t>measurable</a:t>
            </a:r>
            <a:r>
              <a:rPr lang="en"/>
              <a:t> objectives</a:t>
            </a:r>
            <a:endParaRPr/>
          </a:p>
        </p:txBody>
      </p:sp>
      <p:sp>
        <p:nvSpPr>
          <p:cNvPr id="226" name="Google Shape;2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0"/>
          <p:cNvPicPr preferRelativeResize="0"/>
          <p:nvPr/>
        </p:nvPicPr>
        <p:blipFill rotWithShape="1">
          <a:blip r:embed="rId3">
            <a:alphaModFix/>
          </a:blip>
          <a:srcRect b="0" l="0" r="0" t="0"/>
          <a:stretch/>
        </p:blipFill>
        <p:spPr>
          <a:xfrm>
            <a:off x="7975150" y="-5050"/>
            <a:ext cx="1168850" cy="1168850"/>
          </a:xfrm>
          <a:prstGeom prst="rect">
            <a:avLst/>
          </a:prstGeom>
          <a:noFill/>
          <a:ln>
            <a:noFill/>
          </a:ln>
        </p:spPr>
      </p:pic>
      <p:sp>
        <p:nvSpPr>
          <p:cNvPr id="228" name="Google Shape;228;p20"/>
          <p:cNvSpPr txBox="1"/>
          <p:nvPr/>
        </p:nvSpPr>
        <p:spPr>
          <a:xfrm>
            <a:off x="7520375" y="1163800"/>
            <a:ext cx="207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1"/>
          <p:cNvSpPr txBox="1"/>
          <p:nvPr>
            <p:ph type="title"/>
          </p:nvPr>
        </p:nvSpPr>
        <p:spPr>
          <a:xfrm>
            <a:off x="325050" y="260850"/>
            <a:ext cx="7070700" cy="9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gained </a:t>
            </a:r>
            <a:r>
              <a:rPr lang="en">
                <a:solidFill>
                  <a:schemeClr val="accent2"/>
                </a:solidFill>
              </a:rPr>
              <a:t>user feedback</a:t>
            </a:r>
            <a:r>
              <a:rPr lang="en"/>
              <a:t> on the </a:t>
            </a:r>
            <a:r>
              <a:rPr lang="en">
                <a:solidFill>
                  <a:schemeClr val="accent2"/>
                </a:solidFill>
              </a:rPr>
              <a:t>current </a:t>
            </a:r>
            <a:r>
              <a:rPr lang="en"/>
              <a:t>room </a:t>
            </a:r>
            <a:r>
              <a:rPr lang="en">
                <a:solidFill>
                  <a:schemeClr val="accent2"/>
                </a:solidFill>
              </a:rPr>
              <a:t>storage</a:t>
            </a:r>
            <a:r>
              <a:rPr lang="en"/>
              <a:t> and </a:t>
            </a:r>
            <a:r>
              <a:rPr lang="en">
                <a:solidFill>
                  <a:schemeClr val="accent2"/>
                </a:solidFill>
              </a:rPr>
              <a:t>space</a:t>
            </a:r>
            <a:r>
              <a:rPr lang="en"/>
              <a:t> efficiency</a:t>
            </a:r>
            <a:endParaRPr/>
          </a:p>
        </p:txBody>
      </p:sp>
      <p:grpSp>
        <p:nvGrpSpPr>
          <p:cNvPr id="235" name="Google Shape;235;p21"/>
          <p:cNvGrpSpPr/>
          <p:nvPr/>
        </p:nvGrpSpPr>
        <p:grpSpPr>
          <a:xfrm>
            <a:off x="564406" y="3636579"/>
            <a:ext cx="146248" cy="250664"/>
            <a:chOff x="3787650" y="2193525"/>
            <a:chExt cx="466500" cy="788500"/>
          </a:xfrm>
        </p:grpSpPr>
        <p:sp>
          <p:nvSpPr>
            <p:cNvPr id="236" name="Google Shape;236;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37" name="Google Shape;237;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38" name="Google Shape;238;p21"/>
          <p:cNvGrpSpPr/>
          <p:nvPr/>
        </p:nvGrpSpPr>
        <p:grpSpPr>
          <a:xfrm>
            <a:off x="748779" y="3636579"/>
            <a:ext cx="146248" cy="250664"/>
            <a:chOff x="3787650" y="2193525"/>
            <a:chExt cx="466500" cy="788500"/>
          </a:xfrm>
        </p:grpSpPr>
        <p:sp>
          <p:nvSpPr>
            <p:cNvPr id="239" name="Google Shape;239;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0" name="Google Shape;240;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1" name="Google Shape;241;p21"/>
          <p:cNvGrpSpPr/>
          <p:nvPr/>
        </p:nvGrpSpPr>
        <p:grpSpPr>
          <a:xfrm>
            <a:off x="933151" y="3636579"/>
            <a:ext cx="146248" cy="250664"/>
            <a:chOff x="3787650" y="2193525"/>
            <a:chExt cx="466500" cy="788500"/>
          </a:xfrm>
        </p:grpSpPr>
        <p:sp>
          <p:nvSpPr>
            <p:cNvPr id="242" name="Google Shape;242;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3" name="Google Shape;243;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4" name="Google Shape;244;p21"/>
          <p:cNvGrpSpPr/>
          <p:nvPr/>
        </p:nvGrpSpPr>
        <p:grpSpPr>
          <a:xfrm>
            <a:off x="1117523" y="3636579"/>
            <a:ext cx="146248" cy="250664"/>
            <a:chOff x="3787650" y="2193525"/>
            <a:chExt cx="466500" cy="788500"/>
          </a:xfrm>
        </p:grpSpPr>
        <p:sp>
          <p:nvSpPr>
            <p:cNvPr id="245" name="Google Shape;245;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6" name="Google Shape;246;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7" name="Google Shape;247;p21"/>
          <p:cNvGrpSpPr/>
          <p:nvPr/>
        </p:nvGrpSpPr>
        <p:grpSpPr>
          <a:xfrm>
            <a:off x="1301896" y="3636589"/>
            <a:ext cx="146248" cy="250664"/>
            <a:chOff x="3787650" y="2193525"/>
            <a:chExt cx="466500" cy="788500"/>
          </a:xfrm>
        </p:grpSpPr>
        <p:sp>
          <p:nvSpPr>
            <p:cNvPr id="248" name="Google Shape;248;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9" name="Google Shape;249;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0" name="Google Shape;250;p21"/>
          <p:cNvGrpSpPr/>
          <p:nvPr/>
        </p:nvGrpSpPr>
        <p:grpSpPr>
          <a:xfrm>
            <a:off x="1486268" y="3636579"/>
            <a:ext cx="146248" cy="250664"/>
            <a:chOff x="3787650" y="2193525"/>
            <a:chExt cx="466500" cy="788500"/>
          </a:xfrm>
        </p:grpSpPr>
        <p:sp>
          <p:nvSpPr>
            <p:cNvPr id="251" name="Google Shape;251;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2" name="Google Shape;252;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3" name="Google Shape;253;p21"/>
          <p:cNvGrpSpPr/>
          <p:nvPr/>
        </p:nvGrpSpPr>
        <p:grpSpPr>
          <a:xfrm>
            <a:off x="1670641" y="3636579"/>
            <a:ext cx="146248" cy="250664"/>
            <a:chOff x="3787650" y="2193525"/>
            <a:chExt cx="466500" cy="788500"/>
          </a:xfrm>
        </p:grpSpPr>
        <p:sp>
          <p:nvSpPr>
            <p:cNvPr id="254" name="Google Shape;254;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5" name="Google Shape;255;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6" name="Google Shape;256;p21"/>
          <p:cNvGrpSpPr/>
          <p:nvPr/>
        </p:nvGrpSpPr>
        <p:grpSpPr>
          <a:xfrm>
            <a:off x="564406" y="3962474"/>
            <a:ext cx="146248" cy="250664"/>
            <a:chOff x="3787650" y="2193525"/>
            <a:chExt cx="466500" cy="788500"/>
          </a:xfrm>
        </p:grpSpPr>
        <p:sp>
          <p:nvSpPr>
            <p:cNvPr id="257" name="Google Shape;257;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8" name="Google Shape;258;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9" name="Google Shape;259;p21"/>
          <p:cNvGrpSpPr/>
          <p:nvPr/>
        </p:nvGrpSpPr>
        <p:grpSpPr>
          <a:xfrm>
            <a:off x="748779" y="3962474"/>
            <a:ext cx="146248" cy="250664"/>
            <a:chOff x="3787650" y="2193525"/>
            <a:chExt cx="466500" cy="788500"/>
          </a:xfrm>
        </p:grpSpPr>
        <p:sp>
          <p:nvSpPr>
            <p:cNvPr id="260" name="Google Shape;260;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1" name="Google Shape;261;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2" name="Google Shape;262;p21"/>
          <p:cNvGrpSpPr/>
          <p:nvPr/>
        </p:nvGrpSpPr>
        <p:grpSpPr>
          <a:xfrm>
            <a:off x="933151" y="3962474"/>
            <a:ext cx="146248" cy="250664"/>
            <a:chOff x="3787650" y="2193525"/>
            <a:chExt cx="466500" cy="788500"/>
          </a:xfrm>
        </p:grpSpPr>
        <p:sp>
          <p:nvSpPr>
            <p:cNvPr id="263" name="Google Shape;263;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4" name="Google Shape;264;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5" name="Google Shape;265;p21"/>
          <p:cNvGrpSpPr/>
          <p:nvPr/>
        </p:nvGrpSpPr>
        <p:grpSpPr>
          <a:xfrm>
            <a:off x="1117523" y="3962474"/>
            <a:ext cx="146248" cy="250664"/>
            <a:chOff x="3787650" y="2193525"/>
            <a:chExt cx="466500" cy="788500"/>
          </a:xfrm>
        </p:grpSpPr>
        <p:sp>
          <p:nvSpPr>
            <p:cNvPr id="266" name="Google Shape;26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7" name="Google Shape;26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8" name="Google Shape;268;p21"/>
          <p:cNvGrpSpPr/>
          <p:nvPr/>
        </p:nvGrpSpPr>
        <p:grpSpPr>
          <a:xfrm>
            <a:off x="1301896" y="3962474"/>
            <a:ext cx="146248" cy="250664"/>
            <a:chOff x="3787650" y="2193525"/>
            <a:chExt cx="466500" cy="788500"/>
          </a:xfrm>
        </p:grpSpPr>
        <p:sp>
          <p:nvSpPr>
            <p:cNvPr id="269" name="Google Shape;269;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0" name="Google Shape;270;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1" name="Google Shape;271;p21"/>
          <p:cNvGrpSpPr/>
          <p:nvPr/>
        </p:nvGrpSpPr>
        <p:grpSpPr>
          <a:xfrm>
            <a:off x="564406" y="4288369"/>
            <a:ext cx="146248" cy="250664"/>
            <a:chOff x="3787650" y="2193525"/>
            <a:chExt cx="466500" cy="788500"/>
          </a:xfrm>
        </p:grpSpPr>
        <p:sp>
          <p:nvSpPr>
            <p:cNvPr id="272" name="Google Shape;272;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3" name="Google Shape;273;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4" name="Google Shape;274;p21"/>
          <p:cNvGrpSpPr/>
          <p:nvPr/>
        </p:nvGrpSpPr>
        <p:grpSpPr>
          <a:xfrm>
            <a:off x="748779" y="4288369"/>
            <a:ext cx="146248" cy="250664"/>
            <a:chOff x="3787650" y="2193525"/>
            <a:chExt cx="466500" cy="788500"/>
          </a:xfrm>
        </p:grpSpPr>
        <p:sp>
          <p:nvSpPr>
            <p:cNvPr id="275" name="Google Shape;275;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6" name="Google Shape;276;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7" name="Google Shape;277;p21"/>
          <p:cNvGrpSpPr/>
          <p:nvPr/>
        </p:nvGrpSpPr>
        <p:grpSpPr>
          <a:xfrm>
            <a:off x="933151" y="4288369"/>
            <a:ext cx="146248" cy="250664"/>
            <a:chOff x="3787650" y="2193525"/>
            <a:chExt cx="466500" cy="788500"/>
          </a:xfrm>
        </p:grpSpPr>
        <p:sp>
          <p:nvSpPr>
            <p:cNvPr id="278" name="Google Shape;278;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9" name="Google Shape;279;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0" name="Google Shape;280;p21"/>
          <p:cNvGrpSpPr/>
          <p:nvPr/>
        </p:nvGrpSpPr>
        <p:grpSpPr>
          <a:xfrm>
            <a:off x="1117523" y="4288369"/>
            <a:ext cx="146248" cy="250664"/>
            <a:chOff x="3787650" y="2193525"/>
            <a:chExt cx="466500" cy="788500"/>
          </a:xfrm>
        </p:grpSpPr>
        <p:sp>
          <p:nvSpPr>
            <p:cNvPr id="281" name="Google Shape;281;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2" name="Google Shape;282;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3" name="Google Shape;283;p21"/>
          <p:cNvGrpSpPr/>
          <p:nvPr/>
        </p:nvGrpSpPr>
        <p:grpSpPr>
          <a:xfrm>
            <a:off x="1301896" y="4288369"/>
            <a:ext cx="146248" cy="250664"/>
            <a:chOff x="3787650" y="2193525"/>
            <a:chExt cx="466500" cy="788500"/>
          </a:xfrm>
        </p:grpSpPr>
        <p:sp>
          <p:nvSpPr>
            <p:cNvPr id="284" name="Google Shape;284;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5" name="Google Shape;285;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6" name="Google Shape;286;p21"/>
          <p:cNvGrpSpPr/>
          <p:nvPr/>
        </p:nvGrpSpPr>
        <p:grpSpPr>
          <a:xfrm>
            <a:off x="1486268" y="3962474"/>
            <a:ext cx="146248" cy="250664"/>
            <a:chOff x="3787650" y="2193525"/>
            <a:chExt cx="466500" cy="788500"/>
          </a:xfrm>
        </p:grpSpPr>
        <p:sp>
          <p:nvSpPr>
            <p:cNvPr id="287" name="Google Shape;287;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8" name="Google Shape;288;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9" name="Google Shape;289;p21"/>
          <p:cNvGrpSpPr/>
          <p:nvPr/>
        </p:nvGrpSpPr>
        <p:grpSpPr>
          <a:xfrm>
            <a:off x="1670641" y="3962474"/>
            <a:ext cx="146248" cy="250664"/>
            <a:chOff x="3787650" y="2193525"/>
            <a:chExt cx="466500" cy="788500"/>
          </a:xfrm>
        </p:grpSpPr>
        <p:sp>
          <p:nvSpPr>
            <p:cNvPr id="290" name="Google Shape;290;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1" name="Google Shape;291;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2" name="Google Shape;292;p21"/>
          <p:cNvGrpSpPr/>
          <p:nvPr/>
        </p:nvGrpSpPr>
        <p:grpSpPr>
          <a:xfrm>
            <a:off x="564406" y="4614264"/>
            <a:ext cx="146248" cy="250664"/>
            <a:chOff x="3787650" y="2193525"/>
            <a:chExt cx="466500" cy="788500"/>
          </a:xfrm>
        </p:grpSpPr>
        <p:sp>
          <p:nvSpPr>
            <p:cNvPr id="293" name="Google Shape;293;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4" name="Google Shape;294;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5" name="Google Shape;295;p21"/>
          <p:cNvGrpSpPr/>
          <p:nvPr/>
        </p:nvGrpSpPr>
        <p:grpSpPr>
          <a:xfrm>
            <a:off x="1670641" y="4288369"/>
            <a:ext cx="146248" cy="250664"/>
            <a:chOff x="3787650" y="2193525"/>
            <a:chExt cx="466500" cy="788500"/>
          </a:xfrm>
        </p:grpSpPr>
        <p:sp>
          <p:nvSpPr>
            <p:cNvPr id="296" name="Google Shape;296;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7" name="Google Shape;297;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8" name="Google Shape;298;p21"/>
          <p:cNvGrpSpPr/>
          <p:nvPr/>
        </p:nvGrpSpPr>
        <p:grpSpPr>
          <a:xfrm>
            <a:off x="1486268" y="4288369"/>
            <a:ext cx="146248" cy="250664"/>
            <a:chOff x="3787650" y="2193525"/>
            <a:chExt cx="466500" cy="788500"/>
          </a:xfrm>
        </p:grpSpPr>
        <p:sp>
          <p:nvSpPr>
            <p:cNvPr id="299" name="Google Shape;299;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0" name="Google Shape;300;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01" name="Google Shape;301;p21"/>
          <p:cNvGrpSpPr/>
          <p:nvPr/>
        </p:nvGrpSpPr>
        <p:grpSpPr>
          <a:xfrm>
            <a:off x="748779" y="4614264"/>
            <a:ext cx="146248" cy="250664"/>
            <a:chOff x="3787650" y="2193525"/>
            <a:chExt cx="466500" cy="788500"/>
          </a:xfrm>
        </p:grpSpPr>
        <p:sp>
          <p:nvSpPr>
            <p:cNvPr id="302" name="Google Shape;302;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3" name="Google Shape;303;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04" name="Google Shape;304;p21"/>
          <p:cNvGrpSpPr/>
          <p:nvPr/>
        </p:nvGrpSpPr>
        <p:grpSpPr>
          <a:xfrm>
            <a:off x="933151" y="4614264"/>
            <a:ext cx="146248" cy="250664"/>
            <a:chOff x="3787650" y="2193525"/>
            <a:chExt cx="466500" cy="788500"/>
          </a:xfrm>
        </p:grpSpPr>
        <p:sp>
          <p:nvSpPr>
            <p:cNvPr id="305" name="Google Shape;305;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6" name="Google Shape;306;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307" name="Google Shape;307;p21"/>
          <p:cNvSpPr/>
          <p:nvPr/>
        </p:nvSpPr>
        <p:spPr>
          <a:xfrm>
            <a:off x="1043950" y="2918050"/>
            <a:ext cx="293400" cy="3936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8" name="Google Shape;308;p21"/>
          <p:cNvSpPr txBox="1"/>
          <p:nvPr/>
        </p:nvSpPr>
        <p:spPr>
          <a:xfrm>
            <a:off x="2592525" y="2338100"/>
            <a:ext cx="6134100" cy="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Space Convenience and Comfortability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4.5/10</a:t>
            </a:r>
            <a:r>
              <a:rPr lang="en" sz="1500">
                <a:solidFill>
                  <a:srgbClr val="CC4125"/>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average rating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Storage Efficiency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6/10</a:t>
            </a:r>
            <a:r>
              <a:rPr lang="en" sz="2000">
                <a:solidFill>
                  <a:schemeClr val="dk1"/>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average rating </a:t>
            </a:r>
            <a:endParaRPr sz="1500">
              <a:solidFill>
                <a:schemeClr val="dk1"/>
              </a:solidFill>
              <a:latin typeface="Montserrat Medium"/>
              <a:ea typeface="Montserrat Medium"/>
              <a:cs typeface="Montserrat Medium"/>
              <a:sym typeface="Montserrat Medium"/>
            </a:endParaRPr>
          </a:p>
        </p:txBody>
      </p:sp>
      <p:sp>
        <p:nvSpPr>
          <p:cNvPr id="309" name="Google Shape;309;p21"/>
          <p:cNvSpPr txBox="1"/>
          <p:nvPr/>
        </p:nvSpPr>
        <p:spPr>
          <a:xfrm>
            <a:off x="2687413" y="3703175"/>
            <a:ext cx="4594500" cy="1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Additional comments: </a:t>
            </a:r>
            <a:endParaRPr b="1"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Medium"/>
              <a:buChar char="-"/>
            </a:pPr>
            <a:r>
              <a:rPr lang="en" sz="1500">
                <a:solidFill>
                  <a:srgbClr val="CC4125"/>
                </a:solidFill>
                <a:latin typeface="Montserrat Medium"/>
                <a:ea typeface="Montserrat Medium"/>
                <a:cs typeface="Montserrat Medium"/>
                <a:sym typeface="Montserrat Medium"/>
              </a:rPr>
              <a:t>Cramped</a:t>
            </a:r>
            <a:r>
              <a:rPr lang="en" sz="1500">
                <a:solidFill>
                  <a:schemeClr val="lt2"/>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overall feeling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Layout of furniture </a:t>
            </a:r>
            <a:r>
              <a:rPr lang="en" sz="1500">
                <a:solidFill>
                  <a:srgbClr val="CC4125"/>
                </a:solidFill>
                <a:latin typeface="Montserrat Medium"/>
                <a:ea typeface="Montserrat Medium"/>
                <a:cs typeface="Montserrat Medium"/>
                <a:sym typeface="Montserrat Medium"/>
              </a:rPr>
              <a:t>limits mobility</a:t>
            </a:r>
            <a:r>
              <a:rPr lang="en" sz="1500">
                <a:solidFill>
                  <a:schemeClr val="lt2"/>
                </a:solidFill>
                <a:latin typeface="Montserrat Medium"/>
                <a:ea typeface="Montserrat Medium"/>
                <a:cs typeface="Montserrat Medium"/>
                <a:sym typeface="Montserrat Medium"/>
              </a:rPr>
              <a:t> </a:t>
            </a:r>
            <a:endParaRPr sz="1500">
              <a:solidFill>
                <a:schemeClr val="dk1"/>
              </a:solidFill>
              <a:latin typeface="Montserrat Medium"/>
              <a:ea typeface="Montserrat Medium"/>
              <a:cs typeface="Montserrat Medium"/>
              <a:sym typeface="Montserrat Medium"/>
            </a:endParaRPr>
          </a:p>
        </p:txBody>
      </p:sp>
      <p:sp>
        <p:nvSpPr>
          <p:cNvPr id="310" name="Google Shape;310;p21"/>
          <p:cNvSpPr txBox="1"/>
          <p:nvPr/>
        </p:nvSpPr>
        <p:spPr>
          <a:xfrm>
            <a:off x="2687425" y="1321425"/>
            <a:ext cx="45945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1155CC"/>
                </a:solidFill>
                <a:latin typeface="Montserrat"/>
                <a:ea typeface="Montserrat"/>
                <a:cs typeface="Montserrat"/>
                <a:sym typeface="Montserrat"/>
              </a:rPr>
              <a:t>Uoft Economics Club, Room 418</a:t>
            </a:r>
            <a:endParaRPr b="1" sz="1500">
              <a:solidFill>
                <a:srgbClr val="1155CC"/>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accent3"/>
                </a:solidFill>
                <a:latin typeface="Montserrat"/>
                <a:ea typeface="Montserrat"/>
                <a:cs typeface="Montserrat"/>
                <a:sym typeface="Montserrat"/>
              </a:rPr>
              <a:t>Students' Tea Party (sTEAp), Room 418</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Meet and have social gatherings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4+ hours a week </a:t>
            </a:r>
            <a:endParaRPr sz="1500">
              <a:solidFill>
                <a:schemeClr val="dk1"/>
              </a:solidFill>
              <a:latin typeface="Montserrat Medium"/>
              <a:ea typeface="Montserrat Medium"/>
              <a:cs typeface="Montserrat Medium"/>
              <a:sym typeface="Montserrat Medium"/>
            </a:endParaRPr>
          </a:p>
        </p:txBody>
      </p:sp>
      <p:grpSp>
        <p:nvGrpSpPr>
          <p:cNvPr id="311" name="Google Shape;311;p21"/>
          <p:cNvGrpSpPr/>
          <p:nvPr/>
        </p:nvGrpSpPr>
        <p:grpSpPr>
          <a:xfrm>
            <a:off x="564406" y="1518966"/>
            <a:ext cx="146248" cy="250664"/>
            <a:chOff x="3787650" y="2193525"/>
            <a:chExt cx="466500" cy="788500"/>
          </a:xfrm>
        </p:grpSpPr>
        <p:sp>
          <p:nvSpPr>
            <p:cNvPr id="312" name="Google Shape;312;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3" name="Google Shape;313;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14" name="Google Shape;314;p21"/>
          <p:cNvGrpSpPr/>
          <p:nvPr/>
        </p:nvGrpSpPr>
        <p:grpSpPr>
          <a:xfrm>
            <a:off x="748779" y="1518966"/>
            <a:ext cx="146248" cy="250664"/>
            <a:chOff x="3787650" y="2193525"/>
            <a:chExt cx="466500" cy="788500"/>
          </a:xfrm>
        </p:grpSpPr>
        <p:sp>
          <p:nvSpPr>
            <p:cNvPr id="315" name="Google Shape;315;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6" name="Google Shape;316;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17" name="Google Shape;317;p21"/>
          <p:cNvGrpSpPr/>
          <p:nvPr/>
        </p:nvGrpSpPr>
        <p:grpSpPr>
          <a:xfrm>
            <a:off x="933151" y="1518966"/>
            <a:ext cx="146248" cy="250664"/>
            <a:chOff x="3787650" y="2193525"/>
            <a:chExt cx="466500" cy="788500"/>
          </a:xfrm>
        </p:grpSpPr>
        <p:sp>
          <p:nvSpPr>
            <p:cNvPr id="318" name="Google Shape;318;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9" name="Google Shape;319;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0" name="Google Shape;320;p21"/>
          <p:cNvGrpSpPr/>
          <p:nvPr/>
        </p:nvGrpSpPr>
        <p:grpSpPr>
          <a:xfrm>
            <a:off x="1117523" y="1518966"/>
            <a:ext cx="146248" cy="250664"/>
            <a:chOff x="3787650" y="2193525"/>
            <a:chExt cx="466500" cy="788500"/>
          </a:xfrm>
        </p:grpSpPr>
        <p:sp>
          <p:nvSpPr>
            <p:cNvPr id="321" name="Google Shape;321;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2" name="Google Shape;322;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3" name="Google Shape;323;p21"/>
          <p:cNvGrpSpPr/>
          <p:nvPr/>
        </p:nvGrpSpPr>
        <p:grpSpPr>
          <a:xfrm>
            <a:off x="1301896" y="1518977"/>
            <a:ext cx="146248" cy="250664"/>
            <a:chOff x="3787650" y="2193525"/>
            <a:chExt cx="466500" cy="788500"/>
          </a:xfrm>
        </p:grpSpPr>
        <p:sp>
          <p:nvSpPr>
            <p:cNvPr id="324" name="Google Shape;324;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5" name="Google Shape;325;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6" name="Google Shape;326;p21"/>
          <p:cNvGrpSpPr/>
          <p:nvPr/>
        </p:nvGrpSpPr>
        <p:grpSpPr>
          <a:xfrm>
            <a:off x="1486268" y="1518966"/>
            <a:ext cx="146248" cy="250664"/>
            <a:chOff x="3787650" y="2193525"/>
            <a:chExt cx="466500" cy="788500"/>
          </a:xfrm>
        </p:grpSpPr>
        <p:sp>
          <p:nvSpPr>
            <p:cNvPr id="327" name="Google Shape;327;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8" name="Google Shape;328;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9" name="Google Shape;329;p21"/>
          <p:cNvGrpSpPr/>
          <p:nvPr/>
        </p:nvGrpSpPr>
        <p:grpSpPr>
          <a:xfrm>
            <a:off x="1670641" y="1518966"/>
            <a:ext cx="146248" cy="250664"/>
            <a:chOff x="3787650" y="2193525"/>
            <a:chExt cx="466500" cy="788500"/>
          </a:xfrm>
        </p:grpSpPr>
        <p:sp>
          <p:nvSpPr>
            <p:cNvPr id="330" name="Google Shape;330;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1" name="Google Shape;331;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2" name="Google Shape;332;p21"/>
          <p:cNvGrpSpPr/>
          <p:nvPr/>
        </p:nvGrpSpPr>
        <p:grpSpPr>
          <a:xfrm>
            <a:off x="564406" y="1844861"/>
            <a:ext cx="146248" cy="250664"/>
            <a:chOff x="3787650" y="2193525"/>
            <a:chExt cx="466500" cy="788500"/>
          </a:xfrm>
        </p:grpSpPr>
        <p:sp>
          <p:nvSpPr>
            <p:cNvPr id="333" name="Google Shape;333;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4" name="Google Shape;334;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5" name="Google Shape;335;p21"/>
          <p:cNvGrpSpPr/>
          <p:nvPr/>
        </p:nvGrpSpPr>
        <p:grpSpPr>
          <a:xfrm>
            <a:off x="748779" y="1844861"/>
            <a:ext cx="146248" cy="250664"/>
            <a:chOff x="3787650" y="2193525"/>
            <a:chExt cx="466500" cy="788500"/>
          </a:xfrm>
        </p:grpSpPr>
        <p:sp>
          <p:nvSpPr>
            <p:cNvPr id="336" name="Google Shape;33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7" name="Google Shape;33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8" name="Google Shape;338;p21"/>
          <p:cNvGrpSpPr/>
          <p:nvPr/>
        </p:nvGrpSpPr>
        <p:grpSpPr>
          <a:xfrm>
            <a:off x="933151" y="1844861"/>
            <a:ext cx="146248" cy="250664"/>
            <a:chOff x="3787650" y="2193525"/>
            <a:chExt cx="466500" cy="788500"/>
          </a:xfrm>
        </p:grpSpPr>
        <p:sp>
          <p:nvSpPr>
            <p:cNvPr id="339" name="Google Shape;339;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0" name="Google Shape;340;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1" name="Google Shape;341;p21"/>
          <p:cNvGrpSpPr/>
          <p:nvPr/>
        </p:nvGrpSpPr>
        <p:grpSpPr>
          <a:xfrm>
            <a:off x="1117523" y="1844861"/>
            <a:ext cx="146248" cy="250664"/>
            <a:chOff x="3787650" y="2193525"/>
            <a:chExt cx="466500" cy="788500"/>
          </a:xfrm>
        </p:grpSpPr>
        <p:sp>
          <p:nvSpPr>
            <p:cNvPr id="342" name="Google Shape;342;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3" name="Google Shape;343;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4" name="Google Shape;344;p21"/>
          <p:cNvGrpSpPr/>
          <p:nvPr/>
        </p:nvGrpSpPr>
        <p:grpSpPr>
          <a:xfrm>
            <a:off x="1301896" y="1844861"/>
            <a:ext cx="146248" cy="250664"/>
            <a:chOff x="3787650" y="2193525"/>
            <a:chExt cx="466500" cy="788500"/>
          </a:xfrm>
        </p:grpSpPr>
        <p:sp>
          <p:nvSpPr>
            <p:cNvPr id="345" name="Google Shape;345;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6" name="Google Shape;346;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7" name="Google Shape;347;p21"/>
          <p:cNvGrpSpPr/>
          <p:nvPr/>
        </p:nvGrpSpPr>
        <p:grpSpPr>
          <a:xfrm>
            <a:off x="564406" y="2170757"/>
            <a:ext cx="146248" cy="250664"/>
            <a:chOff x="3787650" y="2193525"/>
            <a:chExt cx="466500" cy="788500"/>
          </a:xfrm>
        </p:grpSpPr>
        <p:sp>
          <p:nvSpPr>
            <p:cNvPr id="348" name="Google Shape;348;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9" name="Google Shape;349;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0" name="Google Shape;350;p21"/>
          <p:cNvGrpSpPr/>
          <p:nvPr/>
        </p:nvGrpSpPr>
        <p:grpSpPr>
          <a:xfrm>
            <a:off x="748779" y="2170757"/>
            <a:ext cx="146248" cy="250664"/>
            <a:chOff x="3787650" y="2193525"/>
            <a:chExt cx="466500" cy="788500"/>
          </a:xfrm>
        </p:grpSpPr>
        <p:sp>
          <p:nvSpPr>
            <p:cNvPr id="351" name="Google Shape;351;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2" name="Google Shape;352;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3" name="Google Shape;353;p21"/>
          <p:cNvGrpSpPr/>
          <p:nvPr/>
        </p:nvGrpSpPr>
        <p:grpSpPr>
          <a:xfrm>
            <a:off x="933151" y="2170757"/>
            <a:ext cx="146248" cy="250664"/>
            <a:chOff x="3787650" y="2193525"/>
            <a:chExt cx="466500" cy="788500"/>
          </a:xfrm>
        </p:grpSpPr>
        <p:sp>
          <p:nvSpPr>
            <p:cNvPr id="354" name="Google Shape;354;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5" name="Google Shape;355;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6" name="Google Shape;356;p21"/>
          <p:cNvGrpSpPr/>
          <p:nvPr/>
        </p:nvGrpSpPr>
        <p:grpSpPr>
          <a:xfrm>
            <a:off x="1117523" y="2170757"/>
            <a:ext cx="146248" cy="250664"/>
            <a:chOff x="3787650" y="2193525"/>
            <a:chExt cx="466500" cy="788500"/>
          </a:xfrm>
        </p:grpSpPr>
        <p:sp>
          <p:nvSpPr>
            <p:cNvPr id="357" name="Google Shape;357;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8" name="Google Shape;358;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9" name="Google Shape;359;p21"/>
          <p:cNvGrpSpPr/>
          <p:nvPr/>
        </p:nvGrpSpPr>
        <p:grpSpPr>
          <a:xfrm>
            <a:off x="1301896" y="2170757"/>
            <a:ext cx="146248" cy="250664"/>
            <a:chOff x="3787650" y="2193525"/>
            <a:chExt cx="466500" cy="788500"/>
          </a:xfrm>
        </p:grpSpPr>
        <p:sp>
          <p:nvSpPr>
            <p:cNvPr id="360" name="Google Shape;360;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1" name="Google Shape;361;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2" name="Google Shape;362;p21"/>
          <p:cNvGrpSpPr/>
          <p:nvPr/>
        </p:nvGrpSpPr>
        <p:grpSpPr>
          <a:xfrm>
            <a:off x="1486268" y="1844861"/>
            <a:ext cx="146248" cy="250664"/>
            <a:chOff x="3787650" y="2193525"/>
            <a:chExt cx="466500" cy="788500"/>
          </a:xfrm>
        </p:grpSpPr>
        <p:sp>
          <p:nvSpPr>
            <p:cNvPr id="363" name="Google Shape;363;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4" name="Google Shape;364;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5" name="Google Shape;365;p21"/>
          <p:cNvGrpSpPr/>
          <p:nvPr/>
        </p:nvGrpSpPr>
        <p:grpSpPr>
          <a:xfrm>
            <a:off x="1670641" y="1844861"/>
            <a:ext cx="146248" cy="250664"/>
            <a:chOff x="3787650" y="2193525"/>
            <a:chExt cx="466500" cy="788500"/>
          </a:xfrm>
        </p:grpSpPr>
        <p:sp>
          <p:nvSpPr>
            <p:cNvPr id="366" name="Google Shape;36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7" name="Google Shape;36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8" name="Google Shape;368;p21"/>
          <p:cNvGrpSpPr/>
          <p:nvPr/>
        </p:nvGrpSpPr>
        <p:grpSpPr>
          <a:xfrm>
            <a:off x="564406" y="2496652"/>
            <a:ext cx="146248" cy="250664"/>
            <a:chOff x="3787650" y="2193525"/>
            <a:chExt cx="466500" cy="788500"/>
          </a:xfrm>
        </p:grpSpPr>
        <p:sp>
          <p:nvSpPr>
            <p:cNvPr id="369" name="Google Shape;369;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0" name="Google Shape;370;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1" name="Google Shape;371;p21"/>
          <p:cNvGrpSpPr/>
          <p:nvPr/>
        </p:nvGrpSpPr>
        <p:grpSpPr>
          <a:xfrm>
            <a:off x="1670641" y="2170757"/>
            <a:ext cx="146248" cy="250664"/>
            <a:chOff x="3787650" y="2193525"/>
            <a:chExt cx="466500" cy="788500"/>
          </a:xfrm>
        </p:grpSpPr>
        <p:sp>
          <p:nvSpPr>
            <p:cNvPr id="372" name="Google Shape;372;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3" name="Google Shape;373;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4" name="Google Shape;374;p21"/>
          <p:cNvGrpSpPr/>
          <p:nvPr/>
        </p:nvGrpSpPr>
        <p:grpSpPr>
          <a:xfrm>
            <a:off x="1486268" y="2170757"/>
            <a:ext cx="146248" cy="250664"/>
            <a:chOff x="3787650" y="2193525"/>
            <a:chExt cx="466500" cy="788500"/>
          </a:xfrm>
        </p:grpSpPr>
        <p:sp>
          <p:nvSpPr>
            <p:cNvPr id="375" name="Google Shape;375;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6" name="Google Shape;376;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7" name="Google Shape;377;p21"/>
          <p:cNvGrpSpPr/>
          <p:nvPr/>
        </p:nvGrpSpPr>
        <p:grpSpPr>
          <a:xfrm>
            <a:off x="748779" y="2496652"/>
            <a:ext cx="146248" cy="250664"/>
            <a:chOff x="3787650" y="2193525"/>
            <a:chExt cx="466500" cy="788500"/>
          </a:xfrm>
        </p:grpSpPr>
        <p:sp>
          <p:nvSpPr>
            <p:cNvPr id="378" name="Google Shape;378;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9" name="Google Shape;379;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80" name="Google Shape;380;p21"/>
          <p:cNvGrpSpPr/>
          <p:nvPr/>
        </p:nvGrpSpPr>
        <p:grpSpPr>
          <a:xfrm>
            <a:off x="933151" y="2496652"/>
            <a:ext cx="146248" cy="250664"/>
            <a:chOff x="3787650" y="2193525"/>
            <a:chExt cx="466500" cy="788500"/>
          </a:xfrm>
        </p:grpSpPr>
        <p:sp>
          <p:nvSpPr>
            <p:cNvPr id="381" name="Google Shape;381;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82" name="Google Shape;382;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383" name="Google Shape;383;p21"/>
          <p:cNvSpPr txBox="1"/>
          <p:nvPr/>
        </p:nvSpPr>
        <p:spPr>
          <a:xfrm>
            <a:off x="477450" y="1192950"/>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Active Members</a:t>
            </a:r>
            <a:endParaRPr b="1" sz="1200">
              <a:solidFill>
                <a:schemeClr val="dk1"/>
              </a:solidFill>
              <a:latin typeface="Montserrat"/>
              <a:ea typeface="Montserrat"/>
              <a:cs typeface="Montserrat"/>
              <a:sym typeface="Montserrat"/>
            </a:endParaRPr>
          </a:p>
        </p:txBody>
      </p:sp>
      <p:sp>
        <p:nvSpPr>
          <p:cNvPr id="384" name="Google Shape;384;p21"/>
          <p:cNvSpPr txBox="1"/>
          <p:nvPr/>
        </p:nvSpPr>
        <p:spPr>
          <a:xfrm>
            <a:off x="477450" y="3310625"/>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Room Occupants</a:t>
            </a:r>
            <a:endParaRPr b="1" sz="1200">
              <a:solidFill>
                <a:schemeClr val="dk1"/>
              </a:solidFill>
              <a:latin typeface="Montserrat"/>
              <a:ea typeface="Montserrat"/>
              <a:cs typeface="Montserrat"/>
              <a:sym typeface="Montserrat"/>
            </a:endParaRPr>
          </a:p>
        </p:txBody>
      </p:sp>
      <p:pic>
        <p:nvPicPr>
          <p:cNvPr id="385" name="Google Shape;385;p21"/>
          <p:cNvPicPr preferRelativeResize="0"/>
          <p:nvPr/>
        </p:nvPicPr>
        <p:blipFill>
          <a:blip r:embed="rId3">
            <a:alphaModFix/>
          </a:blip>
          <a:stretch>
            <a:fillRect/>
          </a:stretch>
        </p:blipFill>
        <p:spPr>
          <a:xfrm>
            <a:off x="8084725" y="108462"/>
            <a:ext cx="941975" cy="1262863"/>
          </a:xfrm>
          <a:prstGeom prst="rect">
            <a:avLst/>
          </a:prstGeom>
          <a:noFill/>
          <a:ln>
            <a:noFill/>
          </a:ln>
        </p:spPr>
      </p:pic>
      <p:sp>
        <p:nvSpPr>
          <p:cNvPr id="386" name="Google Shape;386;p21"/>
          <p:cNvSpPr txBox="1"/>
          <p:nvPr/>
        </p:nvSpPr>
        <p:spPr>
          <a:xfrm>
            <a:off x="7884200" y="1444675"/>
            <a:ext cx="1863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reate An Infographic by Slidesgo">
  <a:themeElements>
    <a:clrScheme name="Simple Light">
      <a:dk1>
        <a:srgbClr val="000000"/>
      </a:dk1>
      <a:lt1>
        <a:srgbClr val="FFFFFF"/>
      </a:lt1>
      <a:dk2>
        <a:srgbClr val="813563"/>
      </a:dk2>
      <a:lt2>
        <a:srgbClr val="FA425A"/>
      </a:lt2>
      <a:accent1>
        <a:srgbClr val="F37950"/>
      </a:accent1>
      <a:accent2>
        <a:srgbClr val="F6BC59"/>
      </a:accent2>
      <a:accent3>
        <a:srgbClr val="1E9D8A"/>
      </a:accent3>
      <a:accent4>
        <a:srgbClr val="FFF5E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